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81" r:id="rId3"/>
    <p:sldId id="360" r:id="rId4"/>
    <p:sldId id="361" r:id="rId5"/>
    <p:sldId id="362" r:id="rId6"/>
    <p:sldId id="351" r:id="rId7"/>
    <p:sldId id="352" r:id="rId8"/>
    <p:sldId id="364" r:id="rId9"/>
    <p:sldId id="354" r:id="rId10"/>
    <p:sldId id="365" r:id="rId11"/>
    <p:sldId id="366" r:id="rId12"/>
    <p:sldId id="358" r:id="rId13"/>
    <p:sldId id="357" r:id="rId14"/>
    <p:sldId id="363" r:id="rId15"/>
    <p:sldId id="359" r:id="rId1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айцев Пётр Игоревич" initials="ЗПИ" lastIdx="28" clrIdx="0">
    <p:extLst>
      <p:ext uri="{19B8F6BF-5375-455C-9EA6-DF929625EA0E}">
        <p15:presenceInfo xmlns:p15="http://schemas.microsoft.com/office/powerpoint/2012/main" userId="Зайцев Пётр Игоревич" providerId="None"/>
      </p:ext>
    </p:extLst>
  </p:cmAuthor>
  <p:cmAuthor id="2" name="Andrew Puchkov" initials="AP" lastIdx="1" clrIdx="1">
    <p:extLst>
      <p:ext uri="{19B8F6BF-5375-455C-9EA6-DF929625EA0E}">
        <p15:presenceInfo xmlns:p15="http://schemas.microsoft.com/office/powerpoint/2012/main" userId="f9ab743a2c0945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BE8"/>
    <a:srgbClr val="F5FBFF"/>
    <a:srgbClr val="CCECFF"/>
    <a:srgbClr val="03CFAD"/>
    <a:srgbClr val="263A29"/>
    <a:srgbClr val="A6A6A6"/>
    <a:srgbClr val="1E2542"/>
    <a:srgbClr val="ED9E01"/>
    <a:srgbClr val="159D3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9" autoAdjust="0"/>
    <p:restoredTop sz="94434" autoAdjust="0"/>
  </p:normalViewPr>
  <p:slideViewPr>
    <p:cSldViewPr>
      <p:cViewPr varScale="1">
        <p:scale>
          <a:sx n="89" d="100"/>
          <a:sy n="89" d="100"/>
        </p:scale>
        <p:origin x="682" y="77"/>
      </p:cViewPr>
      <p:guideLst>
        <p:guide orient="horz" pos="2160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957DA-0C99-4233-8BAE-F743014840D7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646C1-FB4F-4D22-8F54-5D8674747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33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5918C-7D24-4CDD-BFC2-FD9074275CC8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4B487-6E50-49A8-BE52-0EAB981B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3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ерархи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55440" y="392410"/>
            <a:ext cx="10081120" cy="372294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Заголовок слайда (не более 1 строки)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55440" y="796471"/>
            <a:ext cx="10080000" cy="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им за 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632826" y="2761563"/>
            <a:ext cx="4926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/>
                </a:solidFill>
              </a:rPr>
              <a:t>Благодарим за внимание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503533" y="5199962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activebc.ru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28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2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t="14055" r="7134" b="20265"/>
          <a:stretch/>
        </p:blipFill>
        <p:spPr>
          <a:xfrm>
            <a:off x="2783632" y="0"/>
            <a:ext cx="9408368" cy="68580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73000">
                <a:srgbClr val="0FC74E">
                  <a:alpha val="73000"/>
                </a:srgbClr>
              </a:gs>
              <a:gs pos="100000">
                <a:schemeClr val="accent1">
                  <a:lumMod val="95000"/>
                  <a:lumOff val="5000"/>
                  <a:alpha val="60000"/>
                </a:schemeClr>
              </a:gs>
              <a:gs pos="41000">
                <a:schemeClr val="accent3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055440" y="2301667"/>
            <a:ext cx="9145016" cy="648072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dirty="0">
                <a:solidFill>
                  <a:schemeClr val="bg1"/>
                </a:solidFill>
              </a:rPr>
              <a:t>ВЗАИМОДЕЙСТВИЕ С ФССП В РАМКАХ СУПЕРСЕРВИСА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ЦИФРОВОЕ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ИСПОЛНИТЕЛЬНОЕ ПРОИЗВОДСТВО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5440" y="4550349"/>
            <a:ext cx="2304256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Текущ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е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е состояние возможности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и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перспективы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Половина рамки 21"/>
          <p:cNvSpPr/>
          <p:nvPr/>
        </p:nvSpPr>
        <p:spPr>
          <a:xfrm rot="16200000" flipH="1">
            <a:off x="911425" y="2155757"/>
            <a:ext cx="144000" cy="144000"/>
          </a:xfrm>
          <a:prstGeom prst="halfFrame">
            <a:avLst>
              <a:gd name="adj1" fmla="val 0"/>
              <a:gd name="adj2" fmla="val 0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 rot="5400000" flipH="1">
            <a:off x="6456056" y="4218760"/>
            <a:ext cx="144000" cy="144000"/>
          </a:xfrm>
          <a:prstGeom prst="halfFrame">
            <a:avLst>
              <a:gd name="adj1" fmla="val 0"/>
              <a:gd name="adj2" fmla="val 0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609959"/>
            <a:ext cx="1728192" cy="7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b="0" dirty="0"/>
              <a:t>КОНЦЕПЦИЯ СУПЕРСЕРВИСА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Затраты на подключение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55440" y="1699624"/>
            <a:ext cx="10052917" cy="4033632"/>
          </a:xfrm>
          <a:prstGeom prst="roundRect">
            <a:avLst>
              <a:gd name="adj" fmla="val 1595"/>
            </a:avLst>
          </a:prstGeom>
          <a:solidFill>
            <a:schemeClr val="bg1"/>
          </a:solidFill>
          <a:ln>
            <a:noFill/>
          </a:ln>
          <a:effectLst>
            <a:outerShdw blurRad="228600"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055439" y="1770007"/>
          <a:ext cx="5930440" cy="506864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15121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82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6864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Адаптер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216000" marR="36000" marT="108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от</a:t>
                      </a:r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500 000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руб.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36000" marT="108000" marB="3600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55439" y="3061723"/>
          <a:ext cx="4968553" cy="1308992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28803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44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Услуг по настройке  защищенного соединения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36000" marT="108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82 000 руб.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36000" marT="108000" marB="3600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4496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Стоимость годовой технической поддержки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216000" marR="36000" marT="108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125 000 руб.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36000" marT="108000" marB="3600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3952" y="2276871"/>
            <a:ext cx="4970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Договор с </a:t>
            </a:r>
            <a:r>
              <a:rPr lang="ru-RU" sz="1600" b="1" dirty="0" smtClean="0"/>
              <a:t>Ростелекомом </a:t>
            </a:r>
          </a:p>
          <a:p>
            <a:r>
              <a:rPr lang="ru-RU" sz="1000" b="1" dirty="0"/>
              <a:t>на выполнение работ по подключению к </a:t>
            </a:r>
            <a:r>
              <a:rPr lang="ru-RU" sz="1000" b="1" dirty="0" smtClean="0"/>
              <a:t>СМЭВ 3.0</a:t>
            </a:r>
            <a:endParaRPr lang="ru-RU" sz="1000" b="1" dirty="0"/>
          </a:p>
          <a:p>
            <a:r>
              <a:rPr lang="ru-RU" sz="1000" b="1" dirty="0"/>
              <a:t>и оказание услуг по техническому обслуживанию защищенного соединения</a:t>
            </a:r>
          </a:p>
          <a:p>
            <a:endParaRPr lang="ru-RU" sz="1600" b="1" dirty="0"/>
          </a:p>
          <a:p>
            <a:endParaRPr lang="ru-RU" sz="16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139805" y="3061723"/>
          <a:ext cx="4852740" cy="1636696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2994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80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44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HC-119-1000-4.X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ПАК </a:t>
                      </a:r>
                      <a:r>
                        <a:rPr lang="en-US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ViPNet</a:t>
                      </a: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 Coordinator HW1000 4.x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 (2 </a:t>
                      </a:r>
                      <a:r>
                        <a:rPr lang="ru-RU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шт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)</a:t>
                      </a:r>
                      <a:endParaRPr lang="en-US" sz="110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36000" marT="108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1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295 700,00*2</a:t>
                      </a:r>
                    </a:p>
                    <a:p>
                      <a:pPr marL="0" algn="l" fontAlgn="ctr"/>
                      <a:r>
                        <a:rPr lang="ru-RU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591 400 руб.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36000" marT="108000" marB="3600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4496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THC-119-1000-4.X-G1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Сертификат активации сервиса совместной технической поддержки</a:t>
                      </a:r>
                    </a:p>
                    <a:p>
                      <a:pPr marL="0" algn="l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ПАК </a:t>
                      </a:r>
                      <a:r>
                        <a:rPr lang="ru-RU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ViPNet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Coordinator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 HW1000 4.x на срок 1 год (2 </a:t>
                      </a:r>
                      <a:r>
                        <a:rPr lang="ru-RU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шт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216000" marR="36000" marT="108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73 925,00*2</a:t>
                      </a:r>
                    </a:p>
                    <a:p>
                      <a:pPr marL="0" algn="l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147 850 руб.</a:t>
                      </a:r>
                    </a:p>
                  </a:txBody>
                  <a:tcPr marL="216000" marR="36000" marT="108000" marB="3600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0016" y="2276871"/>
            <a:ext cx="3283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Затраты на оборудование</a:t>
            </a:r>
            <a:endParaRPr lang="ru-RU" sz="16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053952" y="5155567"/>
          <a:ext cx="10054406" cy="506864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2160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3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6864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Итого 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216000" marR="36000" marT="108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950 000 рублей без адаптера</a:t>
                      </a:r>
                      <a:endParaRPr lang="ru-RU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36000" marT="108000" marB="3600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5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Законодательные инициативы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440" y="90872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Проект федерального закона «О внесении изменений в отдельные законодательные акты Российской федерации»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21713" y="1777956"/>
            <a:ext cx="893832" cy="503069"/>
          </a:xfrm>
          <a:prstGeom prst="roundRect">
            <a:avLst>
              <a:gd name="adj" fmla="val 10273"/>
            </a:avLst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1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21713" y="2570096"/>
            <a:ext cx="893832" cy="503070"/>
          </a:xfrm>
          <a:prstGeom prst="roundRect">
            <a:avLst>
              <a:gd name="adj" fmla="val 10273"/>
            </a:avLst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21713" y="3362236"/>
            <a:ext cx="893832" cy="503069"/>
          </a:xfrm>
          <a:prstGeom prst="roundRect">
            <a:avLst>
              <a:gd name="adj" fmla="val 10273"/>
            </a:avLst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3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1713" y="4154375"/>
            <a:ext cx="893832" cy="557028"/>
          </a:xfrm>
          <a:prstGeom prst="roundRect">
            <a:avLst>
              <a:gd name="adj" fmla="val 10273"/>
            </a:avLst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4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21713" y="5826008"/>
            <a:ext cx="893832" cy="557028"/>
          </a:xfrm>
          <a:prstGeom prst="roundRect">
            <a:avLst>
              <a:gd name="adj" fmla="val 10273"/>
            </a:avLst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6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21713" y="4996678"/>
            <a:ext cx="893832" cy="557028"/>
          </a:xfrm>
          <a:prstGeom prst="roundRect">
            <a:avLst>
              <a:gd name="adj" fmla="val 10273"/>
            </a:avLst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1584" y="18448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Дополнительные идентификаторы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1584" y="2498465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Идентификационный номер налогоплательщика взыскателя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1584" y="32906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Уникальный идентификатор начисления по исполнительному производству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51584" y="41097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Исполнительный документ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форме электронного документа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1584" y="494813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Постановление СПИ в форме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ЭД в </a:t>
            </a:r>
            <a:r>
              <a:rPr lang="ru-RU" dirty="0"/>
              <a:t>электронного документа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15545" y="58654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1584" y="5826008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Информационное взаимодействие сторон исполнительного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5F83FB9-0957-7D42-B57D-403DC8B326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4"/>
          <a:stretch/>
        </p:blipFill>
        <p:spPr>
          <a:xfrm>
            <a:off x="8147572" y="1148461"/>
            <a:ext cx="4044428" cy="52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b="0" dirty="0"/>
              <a:t>КОНЦЕПЦИЯ СУПЕРСЕРВИСА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Реестр исполнительных документов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440" y="1268760"/>
            <a:ext cx="9852377" cy="2710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71450" lvl="0" indent="-171450">
              <a:lnSpc>
                <a:spcPct val="114000"/>
              </a:lnSpc>
              <a:spcAft>
                <a:spcPts val="120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•"/>
              <a:defRPr sz="1400">
                <a:latin typeface="+mj-lt"/>
              </a:defRPr>
            </a:lvl1pPr>
          </a:lstStyle>
          <a:p>
            <a:r>
              <a:rPr lang="ru-RU" dirty="0"/>
              <a:t>Уникальный идентификатор исполнительного документа </a:t>
            </a:r>
          </a:p>
          <a:p>
            <a:r>
              <a:rPr lang="ru-RU" dirty="0"/>
              <a:t>Общая информацию об исполнительном документе</a:t>
            </a:r>
          </a:p>
          <a:p>
            <a:r>
              <a:rPr lang="ru-RU" dirty="0"/>
              <a:t>Информация о взыскателе и должнике</a:t>
            </a:r>
          </a:p>
          <a:p>
            <a:r>
              <a:rPr lang="ru-RU" dirty="0"/>
              <a:t>Информация о требованиях исполнительного документа</a:t>
            </a:r>
          </a:p>
          <a:p>
            <a:r>
              <a:rPr lang="ru-RU" dirty="0"/>
              <a:t>Реквизиты счета для перечисления средств взыскателю</a:t>
            </a:r>
          </a:p>
          <a:p>
            <a:r>
              <a:rPr lang="ru-RU" dirty="0"/>
              <a:t>Актуальный остаток задолженности по исполнительному документу</a:t>
            </a:r>
          </a:p>
          <a:p>
            <a:r>
              <a:rPr lang="ru-RU" dirty="0"/>
              <a:t>Сведения об исполнительном производстве, возбужденном на основании данной реестровой записи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5440" y="4293096"/>
            <a:ext cx="10052917" cy="2279158"/>
          </a:xfrm>
          <a:prstGeom prst="roundRect">
            <a:avLst>
              <a:gd name="adj" fmla="val 1595"/>
            </a:avLst>
          </a:prstGeom>
          <a:solidFill>
            <a:schemeClr val="bg1"/>
          </a:solidFill>
          <a:ln>
            <a:noFill/>
          </a:ln>
          <a:effectLst>
            <a:outerShdw blurRad="228600" dist="508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40089"/>
              </p:ext>
            </p:extLst>
          </p:nvPr>
        </p:nvGraphicFramePr>
        <p:xfrm>
          <a:off x="1055439" y="4293096"/>
          <a:ext cx="10052918" cy="2279158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65527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01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227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Внесение изменений в Федеральный закон от 02.10.2007 №229-ФЗ «Об исполнительном производстве», в Федеральный закон от 27.07.2010 № 210-ФЗ «Об организации предоставления государственных и муниципальных услуг» (в части создания реестра исполнительных документов), в ГПК, АПК, КАС, УПК,</a:t>
                      </a:r>
                      <a:r>
                        <a:rPr lang="ru-RU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КоАП, НК РФ.</a:t>
                      </a:r>
                    </a:p>
                  </a:txBody>
                  <a:tcPr marL="216000" marR="36000" marT="108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Август 2021 года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36000" marT="108000" marB="3600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457"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Принятие изменений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216000" marR="36000" marT="108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Июнь 2021 года</a:t>
                      </a:r>
                    </a:p>
                  </a:txBody>
                  <a:tcPr marL="216000" marR="36000" marT="108000" marB="3600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0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8134D6D2-6764-B746-B367-E74446B05A9F}"/>
              </a:ext>
            </a:extLst>
          </p:cNvPr>
          <p:cNvSpPr/>
          <p:nvPr/>
        </p:nvSpPr>
        <p:spPr>
          <a:xfrm>
            <a:off x="1054568" y="1340768"/>
            <a:ext cx="10081991" cy="4907414"/>
          </a:xfrm>
          <a:prstGeom prst="roundRect">
            <a:avLst>
              <a:gd name="adj" fmla="val 2527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" rIns="72000" bIns="14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378EC0-AFDA-BD41-AE06-BB6DBD14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показатели </a:t>
            </a:r>
            <a:r>
              <a:rPr lang="ru-RU" dirty="0" err="1"/>
              <a:t>суперсервиса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C4E386BB-2713-E74D-9BE1-A1727CE20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69360"/>
              </p:ext>
            </p:extLst>
          </p:nvPr>
        </p:nvGraphicFramePr>
        <p:xfrm>
          <a:off x="1055440" y="1647604"/>
          <a:ext cx="10081120" cy="4600578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6763">
                <a:tc>
                  <a:txBody>
                    <a:bodyPr/>
                    <a:lstStyle/>
                    <a:p>
                      <a:pPr marL="144000" lvl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Время получения автоматического ответа о ходе исполнительного производства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дня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 сек.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 сек.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144000" lvl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Доля уведомлений, отправляемых в электронном виде пользователям ЕПГУ с подтвержденной учетной записью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144000" lvl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Среднее время возбуждения исполнительного производства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 дней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 дней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дня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144000" lvl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Среднее время вынесения приставом постановления о снятии запрета на выезд заграницу, после поступления факта оплаты задолженности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 мин.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 мин.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 мин.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144000" lvl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Количество организаций, взаимодействующих с ФССП России в электронном виде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 тыс.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 млн.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млн.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144000" lvl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Количество дней с момента оплаты задолженности до окончания исполнительного производства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 дней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дня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день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с двумя скругленными соседними углами 3">
            <a:extLst>
              <a:ext uri="{FF2B5EF4-FFF2-40B4-BE49-F238E27FC236}">
                <a16:creationId xmlns="" xmlns:a16="http://schemas.microsoft.com/office/drawing/2014/main" id="{889D70E8-3325-544E-BD93-8AFC1982B0D3}"/>
              </a:ext>
            </a:extLst>
          </p:cNvPr>
          <p:cNvSpPr/>
          <p:nvPr/>
        </p:nvSpPr>
        <p:spPr>
          <a:xfrm>
            <a:off x="1055440" y="1082843"/>
            <a:ext cx="10081120" cy="564760"/>
          </a:xfrm>
          <a:prstGeom prst="round2SameRect">
            <a:avLst>
              <a:gd name="adj1" fmla="val 3132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ADB77529-AFFA-F64A-B5A4-3259F6036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25093"/>
              </p:ext>
            </p:extLst>
          </p:nvPr>
        </p:nvGraphicFramePr>
        <p:xfrm>
          <a:off x="1055440" y="1082842"/>
          <a:ext cx="10081992" cy="564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7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476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Показатель</a:t>
                      </a:r>
                    </a:p>
                  </a:txBody>
                  <a:tcPr marL="72000" marR="72000" marT="9525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72000" marR="72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9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0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6">
            <a:extLst>
              <a:ext uri="{FF2B5EF4-FFF2-40B4-BE49-F238E27FC236}">
                <a16:creationId xmlns="" xmlns:a16="http://schemas.microsoft.com/office/drawing/2014/main" id="{9825901A-6F13-264C-ADFB-98F60C6F4249}"/>
              </a:ext>
            </a:extLst>
          </p:cNvPr>
          <p:cNvSpPr/>
          <p:nvPr/>
        </p:nvSpPr>
        <p:spPr>
          <a:xfrm flipH="1">
            <a:off x="7683341" y="0"/>
            <a:ext cx="4508659" cy="6858000"/>
          </a:xfrm>
          <a:custGeom>
            <a:avLst/>
            <a:gdLst/>
            <a:ahLst/>
            <a:cxnLst/>
            <a:rect l="l" t="t" r="r" b="b"/>
            <a:pathLst>
              <a:path w="6011545" h="9144000">
                <a:moveTo>
                  <a:pt x="5747374" y="-2"/>
                </a:moveTo>
                <a:lnTo>
                  <a:pt x="764466" y="-2"/>
                </a:lnTo>
                <a:lnTo>
                  <a:pt x="765520" y="2080"/>
                </a:lnTo>
                <a:lnTo>
                  <a:pt x="129" y="2080"/>
                </a:lnTo>
                <a:lnTo>
                  <a:pt x="2" y="9143997"/>
                </a:lnTo>
                <a:lnTo>
                  <a:pt x="3129015" y="9143997"/>
                </a:lnTo>
                <a:lnTo>
                  <a:pt x="3376310" y="8893947"/>
                </a:lnTo>
                <a:lnTo>
                  <a:pt x="3410189" y="8857809"/>
                </a:lnTo>
                <a:lnTo>
                  <a:pt x="3443862" y="8821520"/>
                </a:lnTo>
                <a:lnTo>
                  <a:pt x="3477328" y="8785078"/>
                </a:lnTo>
                <a:lnTo>
                  <a:pt x="3510587" y="8748486"/>
                </a:lnTo>
                <a:lnTo>
                  <a:pt x="3543638" y="8711745"/>
                </a:lnTo>
                <a:lnTo>
                  <a:pt x="3576482" y="8674854"/>
                </a:lnTo>
                <a:lnTo>
                  <a:pt x="3609118" y="8637816"/>
                </a:lnTo>
                <a:lnTo>
                  <a:pt x="3641546" y="8600631"/>
                </a:lnTo>
                <a:lnTo>
                  <a:pt x="3673765" y="8563300"/>
                </a:lnTo>
                <a:lnTo>
                  <a:pt x="3705776" y="8525824"/>
                </a:lnTo>
                <a:lnTo>
                  <a:pt x="3737578" y="8488204"/>
                </a:lnTo>
                <a:lnTo>
                  <a:pt x="3769171" y="8450441"/>
                </a:lnTo>
                <a:lnTo>
                  <a:pt x="3800554" y="8412536"/>
                </a:lnTo>
                <a:lnTo>
                  <a:pt x="3831728" y="8374489"/>
                </a:lnTo>
                <a:lnTo>
                  <a:pt x="3862692" y="8336302"/>
                </a:lnTo>
                <a:lnTo>
                  <a:pt x="3893446" y="8297976"/>
                </a:lnTo>
                <a:lnTo>
                  <a:pt x="3923989" y="8259511"/>
                </a:lnTo>
                <a:lnTo>
                  <a:pt x="3954322" y="8220908"/>
                </a:lnTo>
                <a:lnTo>
                  <a:pt x="3984444" y="8182169"/>
                </a:lnTo>
                <a:lnTo>
                  <a:pt x="4014355" y="8143294"/>
                </a:lnTo>
                <a:lnTo>
                  <a:pt x="4044054" y="8104285"/>
                </a:lnTo>
                <a:lnTo>
                  <a:pt x="4073542" y="8065141"/>
                </a:lnTo>
                <a:lnTo>
                  <a:pt x="4102818" y="8025865"/>
                </a:lnTo>
                <a:lnTo>
                  <a:pt x="4131882" y="7986457"/>
                </a:lnTo>
                <a:lnTo>
                  <a:pt x="4160733" y="7946917"/>
                </a:lnTo>
                <a:lnTo>
                  <a:pt x="4189372" y="7907248"/>
                </a:lnTo>
                <a:lnTo>
                  <a:pt x="4217798" y="7867449"/>
                </a:lnTo>
                <a:lnTo>
                  <a:pt x="4246011" y="7827522"/>
                </a:lnTo>
                <a:lnTo>
                  <a:pt x="4274010" y="7787468"/>
                </a:lnTo>
                <a:lnTo>
                  <a:pt x="4301796" y="7747287"/>
                </a:lnTo>
                <a:lnTo>
                  <a:pt x="4329368" y="7706981"/>
                </a:lnTo>
                <a:lnTo>
                  <a:pt x="4356725" y="7666551"/>
                </a:lnTo>
                <a:lnTo>
                  <a:pt x="4383869" y="7625996"/>
                </a:lnTo>
                <a:lnTo>
                  <a:pt x="4410797" y="7585320"/>
                </a:lnTo>
                <a:lnTo>
                  <a:pt x="4437511" y="7544521"/>
                </a:lnTo>
                <a:lnTo>
                  <a:pt x="4464010" y="7503602"/>
                </a:lnTo>
                <a:lnTo>
                  <a:pt x="4490293" y="7462562"/>
                </a:lnTo>
                <a:lnTo>
                  <a:pt x="4516361" y="7421404"/>
                </a:lnTo>
                <a:lnTo>
                  <a:pt x="4542213" y="7380128"/>
                </a:lnTo>
                <a:lnTo>
                  <a:pt x="4567848" y="7338735"/>
                </a:lnTo>
                <a:lnTo>
                  <a:pt x="4593268" y="7297225"/>
                </a:lnTo>
                <a:lnTo>
                  <a:pt x="4618470" y="7255601"/>
                </a:lnTo>
                <a:lnTo>
                  <a:pt x="4643456" y="7213862"/>
                </a:lnTo>
                <a:lnTo>
                  <a:pt x="4668225" y="7172009"/>
                </a:lnTo>
                <a:lnTo>
                  <a:pt x="4692776" y="7130045"/>
                </a:lnTo>
                <a:lnTo>
                  <a:pt x="4717109" y="7087968"/>
                </a:lnTo>
                <a:lnTo>
                  <a:pt x="4741225" y="7045782"/>
                </a:lnTo>
                <a:lnTo>
                  <a:pt x="4765123" y="7003485"/>
                </a:lnTo>
                <a:lnTo>
                  <a:pt x="4788802" y="6961080"/>
                </a:lnTo>
                <a:lnTo>
                  <a:pt x="4812262" y="6918567"/>
                </a:lnTo>
                <a:lnTo>
                  <a:pt x="4835504" y="6875948"/>
                </a:lnTo>
                <a:lnTo>
                  <a:pt x="4858526" y="6833222"/>
                </a:lnTo>
                <a:lnTo>
                  <a:pt x="4881330" y="6790392"/>
                </a:lnTo>
                <a:lnTo>
                  <a:pt x="4903913" y="6747457"/>
                </a:lnTo>
                <a:lnTo>
                  <a:pt x="4926277" y="6704419"/>
                </a:lnTo>
                <a:lnTo>
                  <a:pt x="4948420" y="6661279"/>
                </a:lnTo>
                <a:lnTo>
                  <a:pt x="4970343" y="6618038"/>
                </a:lnTo>
                <a:lnTo>
                  <a:pt x="4992045" y="6574697"/>
                </a:lnTo>
                <a:lnTo>
                  <a:pt x="5013527" y="6531256"/>
                </a:lnTo>
                <a:lnTo>
                  <a:pt x="5034787" y="6487717"/>
                </a:lnTo>
                <a:lnTo>
                  <a:pt x="5055826" y="6444080"/>
                </a:lnTo>
                <a:lnTo>
                  <a:pt x="5076644" y="6400347"/>
                </a:lnTo>
                <a:lnTo>
                  <a:pt x="5097239" y="6356518"/>
                </a:lnTo>
                <a:lnTo>
                  <a:pt x="5117612" y="6312594"/>
                </a:lnTo>
                <a:lnTo>
                  <a:pt x="5137763" y="6268576"/>
                </a:lnTo>
                <a:lnTo>
                  <a:pt x="5157692" y="6224466"/>
                </a:lnTo>
                <a:lnTo>
                  <a:pt x="5177397" y="6180263"/>
                </a:lnTo>
                <a:lnTo>
                  <a:pt x="5196879" y="6135970"/>
                </a:lnTo>
                <a:lnTo>
                  <a:pt x="5216138" y="6091587"/>
                </a:lnTo>
                <a:lnTo>
                  <a:pt x="5235173" y="6047114"/>
                </a:lnTo>
                <a:lnTo>
                  <a:pt x="5253985" y="6002553"/>
                </a:lnTo>
                <a:lnTo>
                  <a:pt x="5272572" y="5957905"/>
                </a:lnTo>
                <a:lnTo>
                  <a:pt x="5290934" y="5913171"/>
                </a:lnTo>
                <a:lnTo>
                  <a:pt x="5309073" y="5868351"/>
                </a:lnTo>
                <a:lnTo>
                  <a:pt x="5326986" y="5823447"/>
                </a:lnTo>
                <a:lnTo>
                  <a:pt x="5344674" y="5778459"/>
                </a:lnTo>
                <a:lnTo>
                  <a:pt x="5362136" y="5733388"/>
                </a:lnTo>
                <a:lnTo>
                  <a:pt x="5379373" y="5688236"/>
                </a:lnTo>
                <a:lnTo>
                  <a:pt x="5396385" y="5643003"/>
                </a:lnTo>
                <a:lnTo>
                  <a:pt x="5413170" y="5597690"/>
                </a:lnTo>
                <a:lnTo>
                  <a:pt x="5429728" y="5552299"/>
                </a:lnTo>
                <a:lnTo>
                  <a:pt x="5446060" y="5506829"/>
                </a:lnTo>
                <a:lnTo>
                  <a:pt x="5462165" y="5461282"/>
                </a:lnTo>
                <a:lnTo>
                  <a:pt x="5478043" y="5415659"/>
                </a:lnTo>
                <a:lnTo>
                  <a:pt x="5493693" y="5369961"/>
                </a:lnTo>
                <a:lnTo>
                  <a:pt x="5509116" y="5324189"/>
                </a:lnTo>
                <a:lnTo>
                  <a:pt x="5524311" y="5278344"/>
                </a:lnTo>
                <a:lnTo>
                  <a:pt x="5539278" y="5232426"/>
                </a:lnTo>
                <a:lnTo>
                  <a:pt x="5554016" y="5186436"/>
                </a:lnTo>
                <a:lnTo>
                  <a:pt x="5568526" y="5140377"/>
                </a:lnTo>
                <a:lnTo>
                  <a:pt x="5582807" y="5094247"/>
                </a:lnTo>
                <a:lnTo>
                  <a:pt x="5596859" y="5048049"/>
                </a:lnTo>
                <a:lnTo>
                  <a:pt x="5610681" y="5001783"/>
                </a:lnTo>
                <a:lnTo>
                  <a:pt x="5624273" y="4955451"/>
                </a:lnTo>
                <a:lnTo>
                  <a:pt x="5637636" y="4909052"/>
                </a:lnTo>
                <a:lnTo>
                  <a:pt x="5650769" y="4862589"/>
                </a:lnTo>
                <a:lnTo>
                  <a:pt x="5663671" y="4816061"/>
                </a:lnTo>
                <a:lnTo>
                  <a:pt x="5676342" y="4769471"/>
                </a:lnTo>
                <a:lnTo>
                  <a:pt x="5688783" y="4722818"/>
                </a:lnTo>
                <a:lnTo>
                  <a:pt x="5700993" y="4676104"/>
                </a:lnTo>
                <a:lnTo>
                  <a:pt x="5712971" y="4629330"/>
                </a:lnTo>
                <a:lnTo>
                  <a:pt x="5724717" y="4582497"/>
                </a:lnTo>
                <a:lnTo>
                  <a:pt x="5736231" y="4535605"/>
                </a:lnTo>
                <a:lnTo>
                  <a:pt x="5747514" y="4488655"/>
                </a:lnTo>
                <a:lnTo>
                  <a:pt x="5758564" y="4441649"/>
                </a:lnTo>
                <a:lnTo>
                  <a:pt x="5769381" y="4394588"/>
                </a:lnTo>
                <a:lnTo>
                  <a:pt x="5779965" y="4347472"/>
                </a:lnTo>
                <a:lnTo>
                  <a:pt x="5790317" y="4300302"/>
                </a:lnTo>
                <a:lnTo>
                  <a:pt x="5800434" y="4253079"/>
                </a:lnTo>
                <a:lnTo>
                  <a:pt x="5810319" y="4205804"/>
                </a:lnTo>
                <a:lnTo>
                  <a:pt x="5819969" y="4158479"/>
                </a:lnTo>
                <a:lnTo>
                  <a:pt x="5829385" y="4111103"/>
                </a:lnTo>
                <a:lnTo>
                  <a:pt x="5838567" y="4063678"/>
                </a:lnTo>
                <a:lnTo>
                  <a:pt x="5847514" y="4016205"/>
                </a:lnTo>
                <a:lnTo>
                  <a:pt x="5856226" y="3968685"/>
                </a:lnTo>
                <a:lnTo>
                  <a:pt x="5864703" y="3921118"/>
                </a:lnTo>
                <a:lnTo>
                  <a:pt x="5872944" y="3873506"/>
                </a:lnTo>
                <a:lnTo>
                  <a:pt x="5880950" y="3825850"/>
                </a:lnTo>
                <a:lnTo>
                  <a:pt x="5888720" y="3778150"/>
                </a:lnTo>
                <a:lnTo>
                  <a:pt x="5896254" y="3730408"/>
                </a:lnTo>
                <a:lnTo>
                  <a:pt x="5903551" y="3682624"/>
                </a:lnTo>
                <a:lnTo>
                  <a:pt x="5910612" y="3634799"/>
                </a:lnTo>
                <a:lnTo>
                  <a:pt x="5917436" y="3586934"/>
                </a:lnTo>
                <a:lnTo>
                  <a:pt x="5924022" y="3539031"/>
                </a:lnTo>
                <a:lnTo>
                  <a:pt x="5930372" y="3491090"/>
                </a:lnTo>
                <a:lnTo>
                  <a:pt x="5936483" y="3443111"/>
                </a:lnTo>
                <a:lnTo>
                  <a:pt x="5942357" y="3395097"/>
                </a:lnTo>
                <a:lnTo>
                  <a:pt x="5947992" y="3347047"/>
                </a:lnTo>
                <a:lnTo>
                  <a:pt x="5953390" y="3298963"/>
                </a:lnTo>
                <a:lnTo>
                  <a:pt x="5958548" y="3250846"/>
                </a:lnTo>
                <a:lnTo>
                  <a:pt x="5963468" y="3202697"/>
                </a:lnTo>
                <a:lnTo>
                  <a:pt x="5968148" y="3154516"/>
                </a:lnTo>
                <a:lnTo>
                  <a:pt x="5972589" y="3106305"/>
                </a:lnTo>
                <a:lnTo>
                  <a:pt x="5976790" y="3058064"/>
                </a:lnTo>
                <a:lnTo>
                  <a:pt x="5980751" y="3009794"/>
                </a:lnTo>
                <a:lnTo>
                  <a:pt x="5984473" y="2961497"/>
                </a:lnTo>
                <a:lnTo>
                  <a:pt x="5987953" y="2913173"/>
                </a:lnTo>
                <a:lnTo>
                  <a:pt x="5991194" y="2864824"/>
                </a:lnTo>
                <a:lnTo>
                  <a:pt x="5994193" y="2816449"/>
                </a:lnTo>
                <a:lnTo>
                  <a:pt x="5996951" y="2768051"/>
                </a:lnTo>
                <a:lnTo>
                  <a:pt x="5999467" y="2719629"/>
                </a:lnTo>
                <a:lnTo>
                  <a:pt x="6001742" y="2671185"/>
                </a:lnTo>
                <a:lnTo>
                  <a:pt x="6003775" y="2622720"/>
                </a:lnTo>
                <a:lnTo>
                  <a:pt x="6005566" y="2574235"/>
                </a:lnTo>
                <a:lnTo>
                  <a:pt x="6007115" y="2525731"/>
                </a:lnTo>
                <a:lnTo>
                  <a:pt x="6008421" y="2477208"/>
                </a:lnTo>
                <a:lnTo>
                  <a:pt x="6009483" y="2428668"/>
                </a:lnTo>
                <a:lnTo>
                  <a:pt x="6010303" y="2380111"/>
                </a:lnTo>
                <a:lnTo>
                  <a:pt x="6010879" y="2331539"/>
                </a:lnTo>
                <a:lnTo>
                  <a:pt x="6011212" y="2282952"/>
                </a:lnTo>
                <a:lnTo>
                  <a:pt x="6011301" y="2234351"/>
                </a:lnTo>
                <a:lnTo>
                  <a:pt x="6011145" y="2185738"/>
                </a:lnTo>
                <a:lnTo>
                  <a:pt x="6010745" y="2137113"/>
                </a:lnTo>
                <a:lnTo>
                  <a:pt x="6010101" y="2088476"/>
                </a:lnTo>
                <a:lnTo>
                  <a:pt x="6009211" y="2039830"/>
                </a:lnTo>
                <a:lnTo>
                  <a:pt x="6008077" y="1991175"/>
                </a:lnTo>
                <a:lnTo>
                  <a:pt x="6006697" y="1942511"/>
                </a:lnTo>
                <a:lnTo>
                  <a:pt x="6005071" y="1893841"/>
                </a:lnTo>
                <a:lnTo>
                  <a:pt x="6003199" y="1845164"/>
                </a:lnTo>
                <a:lnTo>
                  <a:pt x="6001081" y="1796482"/>
                </a:lnTo>
                <a:lnTo>
                  <a:pt x="5998717" y="1747795"/>
                </a:lnTo>
                <a:lnTo>
                  <a:pt x="5996106" y="1699105"/>
                </a:lnTo>
                <a:lnTo>
                  <a:pt x="5993248" y="1650412"/>
                </a:lnTo>
                <a:lnTo>
                  <a:pt x="5990143" y="1601718"/>
                </a:lnTo>
                <a:lnTo>
                  <a:pt x="5986791" y="1553023"/>
                </a:lnTo>
                <a:lnTo>
                  <a:pt x="5983191" y="1504328"/>
                </a:lnTo>
                <a:lnTo>
                  <a:pt x="5979343" y="1455635"/>
                </a:lnTo>
                <a:lnTo>
                  <a:pt x="5975246" y="1406943"/>
                </a:lnTo>
                <a:lnTo>
                  <a:pt x="5970902" y="1358255"/>
                </a:lnTo>
                <a:lnTo>
                  <a:pt x="5966308" y="1309571"/>
                </a:lnTo>
                <a:lnTo>
                  <a:pt x="5961466" y="1260891"/>
                </a:lnTo>
                <a:lnTo>
                  <a:pt x="5956375" y="1212217"/>
                </a:lnTo>
                <a:lnTo>
                  <a:pt x="5951034" y="1163551"/>
                </a:lnTo>
                <a:lnTo>
                  <a:pt x="5945443" y="1114891"/>
                </a:lnTo>
                <a:lnTo>
                  <a:pt x="5939603" y="1066241"/>
                </a:lnTo>
                <a:lnTo>
                  <a:pt x="5933512" y="1017600"/>
                </a:lnTo>
                <a:lnTo>
                  <a:pt x="5927171" y="968969"/>
                </a:lnTo>
                <a:lnTo>
                  <a:pt x="5920579" y="920350"/>
                </a:lnTo>
                <a:lnTo>
                  <a:pt x="5913737" y="871744"/>
                </a:lnTo>
                <a:lnTo>
                  <a:pt x="5906643" y="823150"/>
                </a:lnTo>
                <a:lnTo>
                  <a:pt x="5899297" y="774571"/>
                </a:lnTo>
                <a:lnTo>
                  <a:pt x="5891701" y="726007"/>
                </a:lnTo>
                <a:lnTo>
                  <a:pt x="5883852" y="677459"/>
                </a:lnTo>
                <a:lnTo>
                  <a:pt x="5875751" y="628928"/>
                </a:lnTo>
                <a:lnTo>
                  <a:pt x="5867397" y="580415"/>
                </a:lnTo>
                <a:lnTo>
                  <a:pt x="5858791" y="531921"/>
                </a:lnTo>
                <a:lnTo>
                  <a:pt x="5849932" y="483446"/>
                </a:lnTo>
                <a:lnTo>
                  <a:pt x="5840819" y="434993"/>
                </a:lnTo>
                <a:lnTo>
                  <a:pt x="5831454" y="386561"/>
                </a:lnTo>
                <a:lnTo>
                  <a:pt x="5821834" y="338151"/>
                </a:lnTo>
                <a:lnTo>
                  <a:pt x="5811961" y="289766"/>
                </a:lnTo>
                <a:lnTo>
                  <a:pt x="5801833" y="241404"/>
                </a:lnTo>
                <a:lnTo>
                  <a:pt x="5791451" y="193068"/>
                </a:lnTo>
                <a:lnTo>
                  <a:pt x="5780815" y="144759"/>
                </a:lnTo>
                <a:lnTo>
                  <a:pt x="5769923" y="96476"/>
                </a:lnTo>
                <a:lnTo>
                  <a:pt x="5758777" y="48222"/>
                </a:lnTo>
                <a:lnTo>
                  <a:pt x="5747374" y="-2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17096" r="-420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64D50B-19F0-6945-99FB-411B4F53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ФССП сегодня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85D514-EAD4-A741-AD61-1F2C00B1B1EB}"/>
              </a:ext>
            </a:extLst>
          </p:cNvPr>
          <p:cNvSpPr txBox="1"/>
          <p:nvPr/>
        </p:nvSpPr>
        <p:spPr>
          <a:xfrm>
            <a:off x="1055440" y="1340768"/>
            <a:ext cx="42228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4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2020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ГОДУ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E0964AD-9639-2D46-836F-D0DFD9DB6C12}"/>
              </a:ext>
            </a:extLst>
          </p:cNvPr>
          <p:cNvSpPr txBox="1"/>
          <p:nvPr/>
        </p:nvSpPr>
        <p:spPr>
          <a:xfrm>
            <a:off x="898588" y="2529683"/>
            <a:ext cx="4536504" cy="864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lnSpc>
                <a:spcPct val="114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4400" b="1" dirty="0" smtClean="0">
                <a:solidFill>
                  <a:schemeClr val="accent3"/>
                </a:solidFill>
              </a:rPr>
              <a:t>110 872 811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9FF58A-B8D3-E641-9B5F-ADDE6202E550}"/>
              </a:ext>
            </a:extLst>
          </p:cNvPr>
          <p:cNvSpPr txBox="1"/>
          <p:nvPr/>
        </p:nvSpPr>
        <p:spPr>
          <a:xfrm>
            <a:off x="1127448" y="4224450"/>
            <a:ext cx="3672408" cy="9344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lnSpc>
                <a:spcPct val="114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4800" b="1" dirty="0" smtClean="0">
                <a:solidFill>
                  <a:schemeClr val="accent3"/>
                </a:solidFill>
              </a:rPr>
              <a:t>39 587</a:t>
            </a:r>
            <a:endParaRPr lang="ru-RU" sz="4800" b="1" dirty="0">
              <a:solidFill>
                <a:schemeClr val="accent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245CB0B-60C8-9E40-B86E-C1D4697EDD8D}"/>
              </a:ext>
            </a:extLst>
          </p:cNvPr>
          <p:cNvSpPr txBox="1"/>
          <p:nvPr/>
        </p:nvSpPr>
        <p:spPr>
          <a:xfrm>
            <a:off x="5278240" y="2615379"/>
            <a:ext cx="2304256" cy="6928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lnSpc>
                <a:spcPct val="114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/>
              <a:t>исполнительных</a:t>
            </a:r>
          </a:p>
          <a:p>
            <a:r>
              <a:rPr lang="ru-RU" sz="1800" dirty="0"/>
              <a:t>производств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FF230FF-CCA9-8C4F-9D5C-91DD15F6E163}"/>
              </a:ext>
            </a:extLst>
          </p:cNvPr>
          <p:cNvSpPr txBox="1"/>
          <p:nvPr/>
        </p:nvSpPr>
        <p:spPr>
          <a:xfrm>
            <a:off x="4572578" y="4345252"/>
            <a:ext cx="3816425" cy="6928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lnSpc>
                <a:spcPct val="114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/>
              <a:t>сотрудников органов принудительного исполнения</a:t>
            </a: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994A0BB5-2964-EA43-8A11-DDFC4CA66FD9}"/>
              </a:ext>
            </a:extLst>
          </p:cNvPr>
          <p:cNvSpPr/>
          <p:nvPr/>
        </p:nvSpPr>
        <p:spPr>
          <a:xfrm flipH="1">
            <a:off x="7683341" y="0"/>
            <a:ext cx="4508659" cy="6858000"/>
          </a:xfrm>
          <a:custGeom>
            <a:avLst/>
            <a:gdLst/>
            <a:ahLst/>
            <a:cxnLst/>
            <a:rect l="l" t="t" r="r" b="b"/>
            <a:pathLst>
              <a:path w="6011545" h="9144000">
                <a:moveTo>
                  <a:pt x="5747374" y="-2"/>
                </a:moveTo>
                <a:lnTo>
                  <a:pt x="764466" y="-2"/>
                </a:lnTo>
                <a:lnTo>
                  <a:pt x="765520" y="2080"/>
                </a:lnTo>
                <a:lnTo>
                  <a:pt x="129" y="2080"/>
                </a:lnTo>
                <a:lnTo>
                  <a:pt x="2" y="9143997"/>
                </a:lnTo>
                <a:lnTo>
                  <a:pt x="3129015" y="9143997"/>
                </a:lnTo>
                <a:lnTo>
                  <a:pt x="3376310" y="8893947"/>
                </a:lnTo>
                <a:lnTo>
                  <a:pt x="3410189" y="8857809"/>
                </a:lnTo>
                <a:lnTo>
                  <a:pt x="3443862" y="8821520"/>
                </a:lnTo>
                <a:lnTo>
                  <a:pt x="3477328" y="8785078"/>
                </a:lnTo>
                <a:lnTo>
                  <a:pt x="3510587" y="8748486"/>
                </a:lnTo>
                <a:lnTo>
                  <a:pt x="3543638" y="8711745"/>
                </a:lnTo>
                <a:lnTo>
                  <a:pt x="3576482" y="8674854"/>
                </a:lnTo>
                <a:lnTo>
                  <a:pt x="3609118" y="8637816"/>
                </a:lnTo>
                <a:lnTo>
                  <a:pt x="3641546" y="8600631"/>
                </a:lnTo>
                <a:lnTo>
                  <a:pt x="3673765" y="8563300"/>
                </a:lnTo>
                <a:lnTo>
                  <a:pt x="3705776" y="8525824"/>
                </a:lnTo>
                <a:lnTo>
                  <a:pt x="3737578" y="8488204"/>
                </a:lnTo>
                <a:lnTo>
                  <a:pt x="3769171" y="8450441"/>
                </a:lnTo>
                <a:lnTo>
                  <a:pt x="3800554" y="8412536"/>
                </a:lnTo>
                <a:lnTo>
                  <a:pt x="3831728" y="8374489"/>
                </a:lnTo>
                <a:lnTo>
                  <a:pt x="3862692" y="8336302"/>
                </a:lnTo>
                <a:lnTo>
                  <a:pt x="3893446" y="8297976"/>
                </a:lnTo>
                <a:lnTo>
                  <a:pt x="3923989" y="8259511"/>
                </a:lnTo>
                <a:lnTo>
                  <a:pt x="3954322" y="8220908"/>
                </a:lnTo>
                <a:lnTo>
                  <a:pt x="3984444" y="8182169"/>
                </a:lnTo>
                <a:lnTo>
                  <a:pt x="4014355" y="8143294"/>
                </a:lnTo>
                <a:lnTo>
                  <a:pt x="4044054" y="8104285"/>
                </a:lnTo>
                <a:lnTo>
                  <a:pt x="4073542" y="8065141"/>
                </a:lnTo>
                <a:lnTo>
                  <a:pt x="4102818" y="8025865"/>
                </a:lnTo>
                <a:lnTo>
                  <a:pt x="4131882" y="7986457"/>
                </a:lnTo>
                <a:lnTo>
                  <a:pt x="4160733" y="7946917"/>
                </a:lnTo>
                <a:lnTo>
                  <a:pt x="4189372" y="7907248"/>
                </a:lnTo>
                <a:lnTo>
                  <a:pt x="4217798" y="7867449"/>
                </a:lnTo>
                <a:lnTo>
                  <a:pt x="4246011" y="7827522"/>
                </a:lnTo>
                <a:lnTo>
                  <a:pt x="4274010" y="7787468"/>
                </a:lnTo>
                <a:lnTo>
                  <a:pt x="4301796" y="7747287"/>
                </a:lnTo>
                <a:lnTo>
                  <a:pt x="4329368" y="7706981"/>
                </a:lnTo>
                <a:lnTo>
                  <a:pt x="4356725" y="7666551"/>
                </a:lnTo>
                <a:lnTo>
                  <a:pt x="4383869" y="7625996"/>
                </a:lnTo>
                <a:lnTo>
                  <a:pt x="4410797" y="7585320"/>
                </a:lnTo>
                <a:lnTo>
                  <a:pt x="4437511" y="7544521"/>
                </a:lnTo>
                <a:lnTo>
                  <a:pt x="4464010" y="7503602"/>
                </a:lnTo>
                <a:lnTo>
                  <a:pt x="4490293" y="7462562"/>
                </a:lnTo>
                <a:lnTo>
                  <a:pt x="4516361" y="7421404"/>
                </a:lnTo>
                <a:lnTo>
                  <a:pt x="4542213" y="7380128"/>
                </a:lnTo>
                <a:lnTo>
                  <a:pt x="4567848" y="7338735"/>
                </a:lnTo>
                <a:lnTo>
                  <a:pt x="4593268" y="7297225"/>
                </a:lnTo>
                <a:lnTo>
                  <a:pt x="4618470" y="7255601"/>
                </a:lnTo>
                <a:lnTo>
                  <a:pt x="4643456" y="7213862"/>
                </a:lnTo>
                <a:lnTo>
                  <a:pt x="4668225" y="7172009"/>
                </a:lnTo>
                <a:lnTo>
                  <a:pt x="4692776" y="7130045"/>
                </a:lnTo>
                <a:lnTo>
                  <a:pt x="4717109" y="7087968"/>
                </a:lnTo>
                <a:lnTo>
                  <a:pt x="4741225" y="7045782"/>
                </a:lnTo>
                <a:lnTo>
                  <a:pt x="4765123" y="7003485"/>
                </a:lnTo>
                <a:lnTo>
                  <a:pt x="4788802" y="6961080"/>
                </a:lnTo>
                <a:lnTo>
                  <a:pt x="4812262" y="6918567"/>
                </a:lnTo>
                <a:lnTo>
                  <a:pt x="4835504" y="6875948"/>
                </a:lnTo>
                <a:lnTo>
                  <a:pt x="4858526" y="6833222"/>
                </a:lnTo>
                <a:lnTo>
                  <a:pt x="4881330" y="6790392"/>
                </a:lnTo>
                <a:lnTo>
                  <a:pt x="4903913" y="6747457"/>
                </a:lnTo>
                <a:lnTo>
                  <a:pt x="4926277" y="6704419"/>
                </a:lnTo>
                <a:lnTo>
                  <a:pt x="4948420" y="6661279"/>
                </a:lnTo>
                <a:lnTo>
                  <a:pt x="4970343" y="6618038"/>
                </a:lnTo>
                <a:lnTo>
                  <a:pt x="4992045" y="6574697"/>
                </a:lnTo>
                <a:lnTo>
                  <a:pt x="5013527" y="6531256"/>
                </a:lnTo>
                <a:lnTo>
                  <a:pt x="5034787" y="6487717"/>
                </a:lnTo>
                <a:lnTo>
                  <a:pt x="5055826" y="6444080"/>
                </a:lnTo>
                <a:lnTo>
                  <a:pt x="5076644" y="6400347"/>
                </a:lnTo>
                <a:lnTo>
                  <a:pt x="5097239" y="6356518"/>
                </a:lnTo>
                <a:lnTo>
                  <a:pt x="5117612" y="6312594"/>
                </a:lnTo>
                <a:lnTo>
                  <a:pt x="5137763" y="6268576"/>
                </a:lnTo>
                <a:lnTo>
                  <a:pt x="5157692" y="6224466"/>
                </a:lnTo>
                <a:lnTo>
                  <a:pt x="5177397" y="6180263"/>
                </a:lnTo>
                <a:lnTo>
                  <a:pt x="5196879" y="6135970"/>
                </a:lnTo>
                <a:lnTo>
                  <a:pt x="5216138" y="6091587"/>
                </a:lnTo>
                <a:lnTo>
                  <a:pt x="5235173" y="6047114"/>
                </a:lnTo>
                <a:lnTo>
                  <a:pt x="5253985" y="6002553"/>
                </a:lnTo>
                <a:lnTo>
                  <a:pt x="5272572" y="5957905"/>
                </a:lnTo>
                <a:lnTo>
                  <a:pt x="5290934" y="5913171"/>
                </a:lnTo>
                <a:lnTo>
                  <a:pt x="5309073" y="5868351"/>
                </a:lnTo>
                <a:lnTo>
                  <a:pt x="5326986" y="5823447"/>
                </a:lnTo>
                <a:lnTo>
                  <a:pt x="5344674" y="5778459"/>
                </a:lnTo>
                <a:lnTo>
                  <a:pt x="5362136" y="5733388"/>
                </a:lnTo>
                <a:lnTo>
                  <a:pt x="5379373" y="5688236"/>
                </a:lnTo>
                <a:lnTo>
                  <a:pt x="5396385" y="5643003"/>
                </a:lnTo>
                <a:lnTo>
                  <a:pt x="5413170" y="5597690"/>
                </a:lnTo>
                <a:lnTo>
                  <a:pt x="5429728" y="5552299"/>
                </a:lnTo>
                <a:lnTo>
                  <a:pt x="5446060" y="5506829"/>
                </a:lnTo>
                <a:lnTo>
                  <a:pt x="5462165" y="5461282"/>
                </a:lnTo>
                <a:lnTo>
                  <a:pt x="5478043" y="5415659"/>
                </a:lnTo>
                <a:lnTo>
                  <a:pt x="5493693" y="5369961"/>
                </a:lnTo>
                <a:lnTo>
                  <a:pt x="5509116" y="5324189"/>
                </a:lnTo>
                <a:lnTo>
                  <a:pt x="5524311" y="5278344"/>
                </a:lnTo>
                <a:lnTo>
                  <a:pt x="5539278" y="5232426"/>
                </a:lnTo>
                <a:lnTo>
                  <a:pt x="5554016" y="5186436"/>
                </a:lnTo>
                <a:lnTo>
                  <a:pt x="5568526" y="5140377"/>
                </a:lnTo>
                <a:lnTo>
                  <a:pt x="5582807" y="5094247"/>
                </a:lnTo>
                <a:lnTo>
                  <a:pt x="5596859" y="5048049"/>
                </a:lnTo>
                <a:lnTo>
                  <a:pt x="5610681" y="5001783"/>
                </a:lnTo>
                <a:lnTo>
                  <a:pt x="5624273" y="4955451"/>
                </a:lnTo>
                <a:lnTo>
                  <a:pt x="5637636" y="4909052"/>
                </a:lnTo>
                <a:lnTo>
                  <a:pt x="5650769" y="4862589"/>
                </a:lnTo>
                <a:lnTo>
                  <a:pt x="5663671" y="4816061"/>
                </a:lnTo>
                <a:lnTo>
                  <a:pt x="5676342" y="4769471"/>
                </a:lnTo>
                <a:lnTo>
                  <a:pt x="5688783" y="4722818"/>
                </a:lnTo>
                <a:lnTo>
                  <a:pt x="5700993" y="4676104"/>
                </a:lnTo>
                <a:lnTo>
                  <a:pt x="5712971" y="4629330"/>
                </a:lnTo>
                <a:lnTo>
                  <a:pt x="5724717" y="4582497"/>
                </a:lnTo>
                <a:lnTo>
                  <a:pt x="5736231" y="4535605"/>
                </a:lnTo>
                <a:lnTo>
                  <a:pt x="5747514" y="4488655"/>
                </a:lnTo>
                <a:lnTo>
                  <a:pt x="5758564" y="4441649"/>
                </a:lnTo>
                <a:lnTo>
                  <a:pt x="5769381" y="4394588"/>
                </a:lnTo>
                <a:lnTo>
                  <a:pt x="5779965" y="4347472"/>
                </a:lnTo>
                <a:lnTo>
                  <a:pt x="5790317" y="4300302"/>
                </a:lnTo>
                <a:lnTo>
                  <a:pt x="5800434" y="4253079"/>
                </a:lnTo>
                <a:lnTo>
                  <a:pt x="5810319" y="4205804"/>
                </a:lnTo>
                <a:lnTo>
                  <a:pt x="5819969" y="4158479"/>
                </a:lnTo>
                <a:lnTo>
                  <a:pt x="5829385" y="4111103"/>
                </a:lnTo>
                <a:lnTo>
                  <a:pt x="5838567" y="4063678"/>
                </a:lnTo>
                <a:lnTo>
                  <a:pt x="5847514" y="4016205"/>
                </a:lnTo>
                <a:lnTo>
                  <a:pt x="5856226" y="3968685"/>
                </a:lnTo>
                <a:lnTo>
                  <a:pt x="5864703" y="3921118"/>
                </a:lnTo>
                <a:lnTo>
                  <a:pt x="5872944" y="3873506"/>
                </a:lnTo>
                <a:lnTo>
                  <a:pt x="5880950" y="3825850"/>
                </a:lnTo>
                <a:lnTo>
                  <a:pt x="5888720" y="3778150"/>
                </a:lnTo>
                <a:lnTo>
                  <a:pt x="5896254" y="3730408"/>
                </a:lnTo>
                <a:lnTo>
                  <a:pt x="5903551" y="3682624"/>
                </a:lnTo>
                <a:lnTo>
                  <a:pt x="5910612" y="3634799"/>
                </a:lnTo>
                <a:lnTo>
                  <a:pt x="5917436" y="3586934"/>
                </a:lnTo>
                <a:lnTo>
                  <a:pt x="5924022" y="3539031"/>
                </a:lnTo>
                <a:lnTo>
                  <a:pt x="5930372" y="3491090"/>
                </a:lnTo>
                <a:lnTo>
                  <a:pt x="5936483" y="3443111"/>
                </a:lnTo>
                <a:lnTo>
                  <a:pt x="5942357" y="3395097"/>
                </a:lnTo>
                <a:lnTo>
                  <a:pt x="5947992" y="3347047"/>
                </a:lnTo>
                <a:lnTo>
                  <a:pt x="5953390" y="3298963"/>
                </a:lnTo>
                <a:lnTo>
                  <a:pt x="5958548" y="3250846"/>
                </a:lnTo>
                <a:lnTo>
                  <a:pt x="5963468" y="3202697"/>
                </a:lnTo>
                <a:lnTo>
                  <a:pt x="5968148" y="3154516"/>
                </a:lnTo>
                <a:lnTo>
                  <a:pt x="5972589" y="3106305"/>
                </a:lnTo>
                <a:lnTo>
                  <a:pt x="5976790" y="3058064"/>
                </a:lnTo>
                <a:lnTo>
                  <a:pt x="5980751" y="3009794"/>
                </a:lnTo>
                <a:lnTo>
                  <a:pt x="5984473" y="2961497"/>
                </a:lnTo>
                <a:lnTo>
                  <a:pt x="5987953" y="2913173"/>
                </a:lnTo>
                <a:lnTo>
                  <a:pt x="5991194" y="2864824"/>
                </a:lnTo>
                <a:lnTo>
                  <a:pt x="5994193" y="2816449"/>
                </a:lnTo>
                <a:lnTo>
                  <a:pt x="5996951" y="2768051"/>
                </a:lnTo>
                <a:lnTo>
                  <a:pt x="5999467" y="2719629"/>
                </a:lnTo>
                <a:lnTo>
                  <a:pt x="6001742" y="2671185"/>
                </a:lnTo>
                <a:lnTo>
                  <a:pt x="6003775" y="2622720"/>
                </a:lnTo>
                <a:lnTo>
                  <a:pt x="6005566" y="2574235"/>
                </a:lnTo>
                <a:lnTo>
                  <a:pt x="6007115" y="2525731"/>
                </a:lnTo>
                <a:lnTo>
                  <a:pt x="6008421" y="2477208"/>
                </a:lnTo>
                <a:lnTo>
                  <a:pt x="6009483" y="2428668"/>
                </a:lnTo>
                <a:lnTo>
                  <a:pt x="6010303" y="2380111"/>
                </a:lnTo>
                <a:lnTo>
                  <a:pt x="6010879" y="2331539"/>
                </a:lnTo>
                <a:lnTo>
                  <a:pt x="6011212" y="2282952"/>
                </a:lnTo>
                <a:lnTo>
                  <a:pt x="6011301" y="2234351"/>
                </a:lnTo>
                <a:lnTo>
                  <a:pt x="6011145" y="2185738"/>
                </a:lnTo>
                <a:lnTo>
                  <a:pt x="6010745" y="2137113"/>
                </a:lnTo>
                <a:lnTo>
                  <a:pt x="6010101" y="2088476"/>
                </a:lnTo>
                <a:lnTo>
                  <a:pt x="6009211" y="2039830"/>
                </a:lnTo>
                <a:lnTo>
                  <a:pt x="6008077" y="1991175"/>
                </a:lnTo>
                <a:lnTo>
                  <a:pt x="6006697" y="1942511"/>
                </a:lnTo>
                <a:lnTo>
                  <a:pt x="6005071" y="1893841"/>
                </a:lnTo>
                <a:lnTo>
                  <a:pt x="6003199" y="1845164"/>
                </a:lnTo>
                <a:lnTo>
                  <a:pt x="6001081" y="1796482"/>
                </a:lnTo>
                <a:lnTo>
                  <a:pt x="5998717" y="1747795"/>
                </a:lnTo>
                <a:lnTo>
                  <a:pt x="5996106" y="1699105"/>
                </a:lnTo>
                <a:lnTo>
                  <a:pt x="5993248" y="1650412"/>
                </a:lnTo>
                <a:lnTo>
                  <a:pt x="5990143" y="1601718"/>
                </a:lnTo>
                <a:lnTo>
                  <a:pt x="5986791" y="1553023"/>
                </a:lnTo>
                <a:lnTo>
                  <a:pt x="5983191" y="1504328"/>
                </a:lnTo>
                <a:lnTo>
                  <a:pt x="5979343" y="1455635"/>
                </a:lnTo>
                <a:lnTo>
                  <a:pt x="5975246" y="1406943"/>
                </a:lnTo>
                <a:lnTo>
                  <a:pt x="5970902" y="1358255"/>
                </a:lnTo>
                <a:lnTo>
                  <a:pt x="5966308" y="1309571"/>
                </a:lnTo>
                <a:lnTo>
                  <a:pt x="5961466" y="1260891"/>
                </a:lnTo>
                <a:lnTo>
                  <a:pt x="5956375" y="1212217"/>
                </a:lnTo>
                <a:lnTo>
                  <a:pt x="5951034" y="1163551"/>
                </a:lnTo>
                <a:lnTo>
                  <a:pt x="5945443" y="1114891"/>
                </a:lnTo>
                <a:lnTo>
                  <a:pt x="5939603" y="1066241"/>
                </a:lnTo>
                <a:lnTo>
                  <a:pt x="5933512" y="1017600"/>
                </a:lnTo>
                <a:lnTo>
                  <a:pt x="5927171" y="968969"/>
                </a:lnTo>
                <a:lnTo>
                  <a:pt x="5920579" y="920350"/>
                </a:lnTo>
                <a:lnTo>
                  <a:pt x="5913737" y="871744"/>
                </a:lnTo>
                <a:lnTo>
                  <a:pt x="5906643" y="823150"/>
                </a:lnTo>
                <a:lnTo>
                  <a:pt x="5899297" y="774571"/>
                </a:lnTo>
                <a:lnTo>
                  <a:pt x="5891701" y="726007"/>
                </a:lnTo>
                <a:lnTo>
                  <a:pt x="5883852" y="677459"/>
                </a:lnTo>
                <a:lnTo>
                  <a:pt x="5875751" y="628928"/>
                </a:lnTo>
                <a:lnTo>
                  <a:pt x="5867397" y="580415"/>
                </a:lnTo>
                <a:lnTo>
                  <a:pt x="5858791" y="531921"/>
                </a:lnTo>
                <a:lnTo>
                  <a:pt x="5849932" y="483446"/>
                </a:lnTo>
                <a:lnTo>
                  <a:pt x="5840819" y="434993"/>
                </a:lnTo>
                <a:lnTo>
                  <a:pt x="5831454" y="386561"/>
                </a:lnTo>
                <a:lnTo>
                  <a:pt x="5821834" y="338151"/>
                </a:lnTo>
                <a:lnTo>
                  <a:pt x="5811961" y="289766"/>
                </a:lnTo>
                <a:lnTo>
                  <a:pt x="5801833" y="241404"/>
                </a:lnTo>
                <a:lnTo>
                  <a:pt x="5791451" y="193068"/>
                </a:lnTo>
                <a:lnTo>
                  <a:pt x="5780815" y="144759"/>
                </a:lnTo>
                <a:lnTo>
                  <a:pt x="5769923" y="96476"/>
                </a:lnTo>
                <a:lnTo>
                  <a:pt x="5758777" y="48222"/>
                </a:lnTo>
                <a:lnTo>
                  <a:pt x="5747374" y="-2"/>
                </a:lnTo>
                <a:close/>
              </a:path>
            </a:pathLst>
          </a:custGeom>
          <a:gradFill flip="none" rotWithShape="1">
            <a:gsLst>
              <a:gs pos="81000">
                <a:srgbClr val="0FC74E">
                  <a:alpha val="73000"/>
                  <a:lumMod val="86000"/>
                </a:srgbClr>
              </a:gs>
              <a:gs pos="100000">
                <a:schemeClr val="accent1">
                  <a:lumMod val="95000"/>
                  <a:lumOff val="5000"/>
                  <a:alpha val="60000"/>
                </a:schemeClr>
              </a:gs>
              <a:gs pos="29000">
                <a:schemeClr val="accent3">
                  <a:lumMod val="65000"/>
                  <a:alpha val="9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8BDEEFE1-93BA-9944-8860-ED1800398C8F}"/>
              </a:ext>
            </a:extLst>
          </p:cNvPr>
          <p:cNvSpPr/>
          <p:nvPr/>
        </p:nvSpPr>
        <p:spPr>
          <a:xfrm>
            <a:off x="695400" y="2837026"/>
            <a:ext cx="181863" cy="181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E896ED20-7577-CC45-921C-3630897B0112}"/>
              </a:ext>
            </a:extLst>
          </p:cNvPr>
          <p:cNvSpPr/>
          <p:nvPr/>
        </p:nvSpPr>
        <p:spPr>
          <a:xfrm>
            <a:off x="695400" y="4600730"/>
            <a:ext cx="181863" cy="181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8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BE7F5B-BE71-5245-BA6C-78E7763A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проблемы текущего состояния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A88AF5-2869-0C41-89C6-865D93F60244}"/>
              </a:ext>
            </a:extLst>
          </p:cNvPr>
          <p:cNvSpPr txBox="1"/>
          <p:nvPr/>
        </p:nvSpPr>
        <p:spPr>
          <a:xfrm>
            <a:off x="1055440" y="908720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Взаимодействие взыскателя и ФССП сегодня представляет собой: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A5D304F7-0B8F-024A-ADEB-5C362F28268D}"/>
              </a:ext>
            </a:extLst>
          </p:cNvPr>
          <p:cNvSpPr/>
          <p:nvPr/>
        </p:nvSpPr>
        <p:spPr>
          <a:xfrm>
            <a:off x="6272448" y="1590805"/>
            <a:ext cx="4360055" cy="2355275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" rIns="72000" bIns="14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Возбуждения исполнительного производства. Погашения задолженности. Снятия наложенных ограничений. Окончания исполнительного производства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CBBDBBFE-F5DD-DD44-ACCD-01D6CD9EE595}"/>
              </a:ext>
            </a:extLst>
          </p:cNvPr>
          <p:cNvSpPr/>
          <p:nvPr/>
        </p:nvSpPr>
        <p:spPr>
          <a:xfrm>
            <a:off x="1718407" y="4216400"/>
            <a:ext cx="4360055" cy="2086594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" rIns="72000" bIns="14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Множество мероприятий требующих ручного труда судебного пристава-исполнителя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FD1F8D90-98D2-1C4E-A2FF-179B9DF91FFE}"/>
              </a:ext>
            </a:extLst>
          </p:cNvPr>
          <p:cNvSpPr/>
          <p:nvPr/>
        </p:nvSpPr>
        <p:spPr>
          <a:xfrm>
            <a:off x="1718407" y="1590805"/>
            <a:ext cx="4360055" cy="2355275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" rIns="72000" bIns="14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Бумажный оборот исполнительных документов. Бумажный оборот с банками, с судами. Бумажные уведомления сторон исполнительного производства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8E2F8FE5-48CB-A34E-95ED-4883E1961C88}"/>
              </a:ext>
            </a:extLst>
          </p:cNvPr>
          <p:cNvSpPr/>
          <p:nvPr/>
        </p:nvSpPr>
        <p:spPr>
          <a:xfrm>
            <a:off x="6270923" y="4216400"/>
            <a:ext cx="4360055" cy="2086594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" rIns="72000" bIns="14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Отсутствие информации у граждан о задолженности и возможности погасить ее в добровольном порядке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058E5A30-5697-264C-AB95-D3C54F4D2940}"/>
              </a:ext>
            </a:extLst>
          </p:cNvPr>
          <p:cNvGrpSpPr/>
          <p:nvPr/>
        </p:nvGrpSpPr>
        <p:grpSpPr>
          <a:xfrm>
            <a:off x="6522872" y="4535004"/>
            <a:ext cx="654542" cy="651300"/>
            <a:chOff x="-87313" y="2659063"/>
            <a:chExt cx="641351" cy="638175"/>
          </a:xfrm>
          <a:solidFill>
            <a:schemeClr val="accent3">
              <a:lumMod val="75000"/>
            </a:schemeClr>
          </a:solidFill>
          <a:effectLst>
            <a:outerShdw dist="25400" dir="1800000" sx="104000" sy="104000" algn="tl" rotWithShape="0">
              <a:schemeClr val="accent3">
                <a:lumMod val="60000"/>
                <a:lumOff val="40000"/>
                <a:alpha val="50000"/>
              </a:schemeClr>
            </a:outerShdw>
          </a:effectLst>
        </p:grpSpPr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58CCCCAD-59A2-384E-A053-1013DE467D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7313" y="2659063"/>
              <a:ext cx="641351" cy="638175"/>
            </a:xfrm>
            <a:custGeom>
              <a:avLst/>
              <a:gdLst>
                <a:gd name="T0" fmla="*/ 167 w 168"/>
                <a:gd name="T1" fmla="*/ 54 h 167"/>
                <a:gd name="T2" fmla="*/ 150 w 168"/>
                <a:gd name="T3" fmla="*/ 38 h 167"/>
                <a:gd name="T4" fmla="*/ 150 w 168"/>
                <a:gd name="T5" fmla="*/ 3 h 167"/>
                <a:gd name="T6" fmla="*/ 147 w 168"/>
                <a:gd name="T7" fmla="*/ 0 h 167"/>
                <a:gd name="T8" fmla="*/ 99 w 168"/>
                <a:gd name="T9" fmla="*/ 0 h 167"/>
                <a:gd name="T10" fmla="*/ 95 w 168"/>
                <a:gd name="T11" fmla="*/ 3 h 167"/>
                <a:gd name="T12" fmla="*/ 99 w 168"/>
                <a:gd name="T13" fmla="*/ 6 h 167"/>
                <a:gd name="T14" fmla="*/ 143 w 168"/>
                <a:gd name="T15" fmla="*/ 6 h 167"/>
                <a:gd name="T16" fmla="*/ 143 w 168"/>
                <a:gd name="T17" fmla="*/ 73 h 167"/>
                <a:gd name="T18" fmla="*/ 84 w 168"/>
                <a:gd name="T19" fmla="*/ 132 h 167"/>
                <a:gd name="T20" fmla="*/ 25 w 168"/>
                <a:gd name="T21" fmla="*/ 73 h 167"/>
                <a:gd name="T22" fmla="*/ 25 w 168"/>
                <a:gd name="T23" fmla="*/ 6 h 167"/>
                <a:gd name="T24" fmla="*/ 69 w 168"/>
                <a:gd name="T25" fmla="*/ 6 h 167"/>
                <a:gd name="T26" fmla="*/ 72 w 168"/>
                <a:gd name="T27" fmla="*/ 3 h 167"/>
                <a:gd name="T28" fmla="*/ 69 w 168"/>
                <a:gd name="T29" fmla="*/ 0 h 167"/>
                <a:gd name="T30" fmla="*/ 21 w 168"/>
                <a:gd name="T31" fmla="*/ 0 h 167"/>
                <a:gd name="T32" fmla="*/ 18 w 168"/>
                <a:gd name="T33" fmla="*/ 3 h 167"/>
                <a:gd name="T34" fmla="*/ 18 w 168"/>
                <a:gd name="T35" fmla="*/ 38 h 167"/>
                <a:gd name="T36" fmla="*/ 1 w 168"/>
                <a:gd name="T37" fmla="*/ 54 h 167"/>
                <a:gd name="T38" fmla="*/ 0 w 168"/>
                <a:gd name="T39" fmla="*/ 56 h 167"/>
                <a:gd name="T40" fmla="*/ 0 w 168"/>
                <a:gd name="T41" fmla="*/ 150 h 167"/>
                <a:gd name="T42" fmla="*/ 17 w 168"/>
                <a:gd name="T43" fmla="*/ 167 h 167"/>
                <a:gd name="T44" fmla="*/ 151 w 168"/>
                <a:gd name="T45" fmla="*/ 167 h 167"/>
                <a:gd name="T46" fmla="*/ 168 w 168"/>
                <a:gd name="T47" fmla="*/ 150 h 167"/>
                <a:gd name="T48" fmla="*/ 168 w 168"/>
                <a:gd name="T49" fmla="*/ 56 h 167"/>
                <a:gd name="T50" fmla="*/ 167 w 168"/>
                <a:gd name="T51" fmla="*/ 54 h 167"/>
                <a:gd name="T52" fmla="*/ 161 w 168"/>
                <a:gd name="T53" fmla="*/ 150 h 167"/>
                <a:gd name="T54" fmla="*/ 160 w 168"/>
                <a:gd name="T55" fmla="*/ 155 h 167"/>
                <a:gd name="T56" fmla="*/ 115 w 168"/>
                <a:gd name="T57" fmla="*/ 110 h 167"/>
                <a:gd name="T58" fmla="*/ 161 w 168"/>
                <a:gd name="T59" fmla="*/ 64 h 167"/>
                <a:gd name="T60" fmla="*/ 161 w 168"/>
                <a:gd name="T61" fmla="*/ 150 h 167"/>
                <a:gd name="T62" fmla="*/ 150 w 168"/>
                <a:gd name="T63" fmla="*/ 47 h 167"/>
                <a:gd name="T64" fmla="*/ 160 w 168"/>
                <a:gd name="T65" fmla="*/ 56 h 167"/>
                <a:gd name="T66" fmla="*/ 150 w 168"/>
                <a:gd name="T67" fmla="*/ 66 h 167"/>
                <a:gd name="T68" fmla="*/ 150 w 168"/>
                <a:gd name="T69" fmla="*/ 47 h 167"/>
                <a:gd name="T70" fmla="*/ 8 w 168"/>
                <a:gd name="T71" fmla="*/ 155 h 167"/>
                <a:gd name="T72" fmla="*/ 7 w 168"/>
                <a:gd name="T73" fmla="*/ 150 h 167"/>
                <a:gd name="T74" fmla="*/ 7 w 168"/>
                <a:gd name="T75" fmla="*/ 65 h 167"/>
                <a:gd name="T76" fmla="*/ 52 w 168"/>
                <a:gd name="T77" fmla="*/ 110 h 167"/>
                <a:gd name="T78" fmla="*/ 8 w 168"/>
                <a:gd name="T79" fmla="*/ 155 h 167"/>
                <a:gd name="T80" fmla="*/ 18 w 168"/>
                <a:gd name="T81" fmla="*/ 67 h 167"/>
                <a:gd name="T82" fmla="*/ 8 w 168"/>
                <a:gd name="T83" fmla="*/ 57 h 167"/>
                <a:gd name="T84" fmla="*/ 18 w 168"/>
                <a:gd name="T85" fmla="*/ 47 h 167"/>
                <a:gd name="T86" fmla="*/ 18 w 168"/>
                <a:gd name="T87" fmla="*/ 67 h 167"/>
                <a:gd name="T88" fmla="*/ 17 w 168"/>
                <a:gd name="T89" fmla="*/ 160 h 167"/>
                <a:gd name="T90" fmla="*/ 13 w 168"/>
                <a:gd name="T91" fmla="*/ 159 h 167"/>
                <a:gd name="T92" fmla="*/ 57 w 168"/>
                <a:gd name="T93" fmla="*/ 115 h 167"/>
                <a:gd name="T94" fmla="*/ 82 w 168"/>
                <a:gd name="T95" fmla="*/ 139 h 167"/>
                <a:gd name="T96" fmla="*/ 84 w 168"/>
                <a:gd name="T97" fmla="*/ 140 h 167"/>
                <a:gd name="T98" fmla="*/ 86 w 168"/>
                <a:gd name="T99" fmla="*/ 139 h 167"/>
                <a:gd name="T100" fmla="*/ 111 w 168"/>
                <a:gd name="T101" fmla="*/ 115 h 167"/>
                <a:gd name="T102" fmla="*/ 155 w 168"/>
                <a:gd name="T103" fmla="*/ 159 h 167"/>
                <a:gd name="T104" fmla="*/ 151 w 168"/>
                <a:gd name="T105" fmla="*/ 160 h 167"/>
                <a:gd name="T106" fmla="*/ 17 w 168"/>
                <a:gd name="T107" fmla="*/ 160 h 167"/>
                <a:gd name="T108" fmla="*/ 17 w 168"/>
                <a:gd name="T109" fmla="*/ 160 h 167"/>
                <a:gd name="T110" fmla="*/ 17 w 168"/>
                <a:gd name="T111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8" h="167">
                  <a:moveTo>
                    <a:pt x="167" y="54"/>
                  </a:moveTo>
                  <a:cubicBezTo>
                    <a:pt x="150" y="38"/>
                    <a:pt x="150" y="38"/>
                    <a:pt x="150" y="38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1"/>
                    <a:pt x="148" y="0"/>
                    <a:pt x="14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5" y="1"/>
                    <a:pt x="95" y="3"/>
                  </a:cubicBezTo>
                  <a:cubicBezTo>
                    <a:pt x="95" y="5"/>
                    <a:pt x="97" y="6"/>
                    <a:pt x="99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1"/>
                    <a:pt x="18" y="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5"/>
                    <a:pt x="0" y="56"/>
                    <a:pt x="0" y="5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8" y="167"/>
                    <a:pt x="17" y="167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60" y="167"/>
                    <a:pt x="168" y="159"/>
                    <a:pt x="168" y="150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6"/>
                    <a:pt x="167" y="55"/>
                    <a:pt x="167" y="54"/>
                  </a:cubicBezTo>
                  <a:close/>
                  <a:moveTo>
                    <a:pt x="161" y="150"/>
                  </a:moveTo>
                  <a:cubicBezTo>
                    <a:pt x="161" y="152"/>
                    <a:pt x="161" y="153"/>
                    <a:pt x="160" y="155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61" y="64"/>
                    <a:pt x="161" y="64"/>
                    <a:pt x="161" y="64"/>
                  </a:cubicBezTo>
                  <a:lnTo>
                    <a:pt x="161" y="150"/>
                  </a:lnTo>
                  <a:close/>
                  <a:moveTo>
                    <a:pt x="150" y="47"/>
                  </a:moveTo>
                  <a:cubicBezTo>
                    <a:pt x="160" y="56"/>
                    <a:pt x="160" y="56"/>
                    <a:pt x="160" y="56"/>
                  </a:cubicBezTo>
                  <a:cubicBezTo>
                    <a:pt x="150" y="66"/>
                    <a:pt x="150" y="66"/>
                    <a:pt x="150" y="66"/>
                  </a:cubicBezTo>
                  <a:lnTo>
                    <a:pt x="150" y="47"/>
                  </a:lnTo>
                  <a:close/>
                  <a:moveTo>
                    <a:pt x="8" y="155"/>
                  </a:moveTo>
                  <a:cubicBezTo>
                    <a:pt x="7" y="153"/>
                    <a:pt x="7" y="152"/>
                    <a:pt x="7" y="15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2" y="110"/>
                    <a:pt x="52" y="110"/>
                    <a:pt x="52" y="110"/>
                  </a:cubicBezTo>
                  <a:lnTo>
                    <a:pt x="8" y="155"/>
                  </a:lnTo>
                  <a:close/>
                  <a:moveTo>
                    <a:pt x="18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18" y="47"/>
                    <a:pt x="18" y="47"/>
                    <a:pt x="18" y="47"/>
                  </a:cubicBezTo>
                  <a:lnTo>
                    <a:pt x="18" y="67"/>
                  </a:lnTo>
                  <a:close/>
                  <a:moveTo>
                    <a:pt x="17" y="160"/>
                  </a:moveTo>
                  <a:cubicBezTo>
                    <a:pt x="15" y="160"/>
                    <a:pt x="14" y="160"/>
                    <a:pt x="13" y="15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2" y="140"/>
                    <a:pt x="83" y="140"/>
                    <a:pt x="84" y="140"/>
                  </a:cubicBezTo>
                  <a:cubicBezTo>
                    <a:pt x="85" y="140"/>
                    <a:pt x="86" y="140"/>
                    <a:pt x="86" y="139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154" y="160"/>
                    <a:pt x="153" y="160"/>
                    <a:pt x="151" y="160"/>
                  </a:cubicBezTo>
                  <a:lnTo>
                    <a:pt x="17" y="160"/>
                  </a:ln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F8D81421-DC23-1140-85EA-1298CF6FD7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250" y="2659063"/>
              <a:ext cx="22225" cy="22225"/>
            </a:xfrm>
            <a:custGeom>
              <a:avLst/>
              <a:gdLst>
                <a:gd name="T0" fmla="*/ 3 w 6"/>
                <a:gd name="T1" fmla="*/ 6 h 6"/>
                <a:gd name="T2" fmla="*/ 5 w 6"/>
                <a:gd name="T3" fmla="*/ 5 h 6"/>
                <a:gd name="T4" fmla="*/ 6 w 6"/>
                <a:gd name="T5" fmla="*/ 3 h 6"/>
                <a:gd name="T6" fmla="*/ 5 w 6"/>
                <a:gd name="T7" fmla="*/ 1 h 6"/>
                <a:gd name="T8" fmla="*/ 3 w 6"/>
                <a:gd name="T9" fmla="*/ 0 h 6"/>
                <a:gd name="T10" fmla="*/ 1 w 6"/>
                <a:gd name="T11" fmla="*/ 1 h 6"/>
                <a:gd name="T12" fmla="*/ 0 w 6"/>
                <a:gd name="T13" fmla="*/ 3 h 6"/>
                <a:gd name="T14" fmla="*/ 1 w 6"/>
                <a:gd name="T15" fmla="*/ 5 h 6"/>
                <a:gd name="T16" fmla="*/ 3 w 6"/>
                <a:gd name="T17" fmla="*/ 6 h 6"/>
                <a:gd name="T18" fmla="*/ 3 w 6"/>
                <a:gd name="T19" fmla="*/ 6 h 6"/>
                <a:gd name="T20" fmla="*/ 3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5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F14A771F-246B-2946-A369-7F1333B43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50" y="2735263"/>
              <a:ext cx="274638" cy="274638"/>
            </a:xfrm>
            <a:custGeom>
              <a:avLst/>
              <a:gdLst>
                <a:gd name="T0" fmla="*/ 5 w 72"/>
                <a:gd name="T1" fmla="*/ 19 h 72"/>
                <a:gd name="T2" fmla="*/ 2 w 72"/>
                <a:gd name="T3" fmla="*/ 45 h 72"/>
                <a:gd name="T4" fmla="*/ 14 w 72"/>
                <a:gd name="T5" fmla="*/ 64 h 72"/>
                <a:gd name="T6" fmla="*/ 35 w 72"/>
                <a:gd name="T7" fmla="*/ 72 h 72"/>
                <a:gd name="T8" fmla="*/ 35 w 72"/>
                <a:gd name="T9" fmla="*/ 72 h 72"/>
                <a:gd name="T10" fmla="*/ 39 w 72"/>
                <a:gd name="T11" fmla="*/ 69 h 72"/>
                <a:gd name="T12" fmla="*/ 35 w 72"/>
                <a:gd name="T13" fmla="*/ 65 h 72"/>
                <a:gd name="T14" fmla="*/ 8 w 72"/>
                <a:gd name="T15" fmla="*/ 44 h 72"/>
                <a:gd name="T16" fmla="*/ 27 w 72"/>
                <a:gd name="T17" fmla="*/ 9 h 72"/>
                <a:gd name="T18" fmla="*/ 50 w 72"/>
                <a:gd name="T19" fmla="*/ 11 h 72"/>
                <a:gd name="T20" fmla="*/ 64 w 72"/>
                <a:gd name="T21" fmla="*/ 28 h 72"/>
                <a:gd name="T22" fmla="*/ 62 w 72"/>
                <a:gd name="T23" fmla="*/ 45 h 72"/>
                <a:gd name="T24" fmla="*/ 54 w 72"/>
                <a:gd name="T25" fmla="*/ 51 h 72"/>
                <a:gd name="T26" fmla="*/ 52 w 72"/>
                <a:gd name="T27" fmla="*/ 50 h 72"/>
                <a:gd name="T28" fmla="*/ 50 w 72"/>
                <a:gd name="T29" fmla="*/ 46 h 72"/>
                <a:gd name="T30" fmla="*/ 50 w 72"/>
                <a:gd name="T31" fmla="*/ 19 h 72"/>
                <a:gd name="T32" fmla="*/ 47 w 72"/>
                <a:gd name="T33" fmla="*/ 16 h 72"/>
                <a:gd name="T34" fmla="*/ 44 w 72"/>
                <a:gd name="T35" fmla="*/ 19 h 72"/>
                <a:gd name="T36" fmla="*/ 44 w 72"/>
                <a:gd name="T37" fmla="*/ 20 h 72"/>
                <a:gd name="T38" fmla="*/ 35 w 72"/>
                <a:gd name="T39" fmla="*/ 17 h 72"/>
                <a:gd name="T40" fmla="*/ 18 w 72"/>
                <a:gd name="T41" fmla="*/ 36 h 72"/>
                <a:gd name="T42" fmla="*/ 23 w 72"/>
                <a:gd name="T43" fmla="*/ 50 h 72"/>
                <a:gd name="T44" fmla="*/ 34 w 72"/>
                <a:gd name="T45" fmla="*/ 56 h 72"/>
                <a:gd name="T46" fmla="*/ 45 w 72"/>
                <a:gd name="T47" fmla="*/ 51 h 72"/>
                <a:gd name="T48" fmla="*/ 47 w 72"/>
                <a:gd name="T49" fmla="*/ 54 h 72"/>
                <a:gd name="T50" fmla="*/ 54 w 72"/>
                <a:gd name="T51" fmla="*/ 57 h 72"/>
                <a:gd name="T52" fmla="*/ 68 w 72"/>
                <a:gd name="T53" fmla="*/ 47 h 72"/>
                <a:gd name="T54" fmla="*/ 70 w 72"/>
                <a:gd name="T55" fmla="*/ 26 h 72"/>
                <a:gd name="T56" fmla="*/ 70 w 72"/>
                <a:gd name="T57" fmla="*/ 26 h 72"/>
                <a:gd name="T58" fmla="*/ 53 w 72"/>
                <a:gd name="T59" fmla="*/ 5 h 72"/>
                <a:gd name="T60" fmla="*/ 25 w 72"/>
                <a:gd name="T61" fmla="*/ 2 h 72"/>
                <a:gd name="T62" fmla="*/ 5 w 72"/>
                <a:gd name="T63" fmla="*/ 19 h 72"/>
                <a:gd name="T64" fmla="*/ 34 w 72"/>
                <a:gd name="T65" fmla="*/ 49 h 72"/>
                <a:gd name="T66" fmla="*/ 24 w 72"/>
                <a:gd name="T67" fmla="*/ 36 h 72"/>
                <a:gd name="T68" fmla="*/ 35 w 72"/>
                <a:gd name="T69" fmla="*/ 23 h 72"/>
                <a:gd name="T70" fmla="*/ 44 w 72"/>
                <a:gd name="T71" fmla="*/ 36 h 72"/>
                <a:gd name="T72" fmla="*/ 34 w 72"/>
                <a:gd name="T73" fmla="*/ 49 h 72"/>
                <a:gd name="T74" fmla="*/ 34 w 72"/>
                <a:gd name="T75" fmla="*/ 49 h 72"/>
                <a:gd name="T76" fmla="*/ 34 w 72"/>
                <a:gd name="T7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72">
                  <a:moveTo>
                    <a:pt x="5" y="19"/>
                  </a:moveTo>
                  <a:cubicBezTo>
                    <a:pt x="1" y="27"/>
                    <a:pt x="0" y="37"/>
                    <a:pt x="2" y="45"/>
                  </a:cubicBezTo>
                  <a:cubicBezTo>
                    <a:pt x="4" y="53"/>
                    <a:pt x="8" y="60"/>
                    <a:pt x="14" y="64"/>
                  </a:cubicBezTo>
                  <a:cubicBezTo>
                    <a:pt x="20" y="69"/>
                    <a:pt x="28" y="72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7" y="72"/>
                    <a:pt x="39" y="70"/>
                    <a:pt x="39" y="69"/>
                  </a:cubicBezTo>
                  <a:cubicBezTo>
                    <a:pt x="39" y="67"/>
                    <a:pt x="37" y="65"/>
                    <a:pt x="35" y="65"/>
                  </a:cubicBezTo>
                  <a:cubicBezTo>
                    <a:pt x="23" y="65"/>
                    <a:pt x="11" y="56"/>
                    <a:pt x="8" y="44"/>
                  </a:cubicBezTo>
                  <a:cubicBezTo>
                    <a:pt x="4" y="29"/>
                    <a:pt x="13" y="13"/>
                    <a:pt x="27" y="9"/>
                  </a:cubicBezTo>
                  <a:cubicBezTo>
                    <a:pt x="35" y="6"/>
                    <a:pt x="43" y="7"/>
                    <a:pt x="50" y="11"/>
                  </a:cubicBezTo>
                  <a:cubicBezTo>
                    <a:pt x="57" y="14"/>
                    <a:pt x="62" y="20"/>
                    <a:pt x="64" y="28"/>
                  </a:cubicBezTo>
                  <a:cubicBezTo>
                    <a:pt x="65" y="33"/>
                    <a:pt x="65" y="38"/>
                    <a:pt x="62" y="45"/>
                  </a:cubicBezTo>
                  <a:cubicBezTo>
                    <a:pt x="62" y="47"/>
                    <a:pt x="59" y="51"/>
                    <a:pt x="54" y="51"/>
                  </a:cubicBezTo>
                  <a:cubicBezTo>
                    <a:pt x="53" y="51"/>
                    <a:pt x="53" y="51"/>
                    <a:pt x="52" y="50"/>
                  </a:cubicBezTo>
                  <a:cubicBezTo>
                    <a:pt x="51" y="49"/>
                    <a:pt x="50" y="48"/>
                    <a:pt x="50" y="46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7"/>
                    <a:pt x="49" y="16"/>
                    <a:pt x="47" y="16"/>
                  </a:cubicBezTo>
                  <a:cubicBezTo>
                    <a:pt x="45" y="16"/>
                    <a:pt x="44" y="17"/>
                    <a:pt x="44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18"/>
                    <a:pt x="38" y="17"/>
                    <a:pt x="35" y="17"/>
                  </a:cubicBezTo>
                  <a:cubicBezTo>
                    <a:pt x="26" y="17"/>
                    <a:pt x="18" y="24"/>
                    <a:pt x="18" y="36"/>
                  </a:cubicBezTo>
                  <a:cubicBezTo>
                    <a:pt x="18" y="41"/>
                    <a:pt x="19" y="46"/>
                    <a:pt x="23" y="50"/>
                  </a:cubicBezTo>
                  <a:cubicBezTo>
                    <a:pt x="26" y="54"/>
                    <a:pt x="30" y="56"/>
                    <a:pt x="34" y="56"/>
                  </a:cubicBezTo>
                  <a:cubicBezTo>
                    <a:pt x="38" y="56"/>
                    <a:pt x="42" y="54"/>
                    <a:pt x="45" y="51"/>
                  </a:cubicBezTo>
                  <a:cubicBezTo>
                    <a:pt x="45" y="52"/>
                    <a:pt x="46" y="53"/>
                    <a:pt x="47" y="54"/>
                  </a:cubicBezTo>
                  <a:cubicBezTo>
                    <a:pt x="49" y="56"/>
                    <a:pt x="52" y="57"/>
                    <a:pt x="54" y="57"/>
                  </a:cubicBezTo>
                  <a:cubicBezTo>
                    <a:pt x="62" y="57"/>
                    <a:pt x="66" y="52"/>
                    <a:pt x="68" y="47"/>
                  </a:cubicBezTo>
                  <a:cubicBezTo>
                    <a:pt x="72" y="40"/>
                    <a:pt x="72" y="33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7" y="17"/>
                    <a:pt x="61" y="9"/>
                    <a:pt x="53" y="5"/>
                  </a:cubicBezTo>
                  <a:cubicBezTo>
                    <a:pt x="44" y="0"/>
                    <a:pt x="35" y="0"/>
                    <a:pt x="25" y="2"/>
                  </a:cubicBezTo>
                  <a:cubicBezTo>
                    <a:pt x="17" y="5"/>
                    <a:pt x="10" y="11"/>
                    <a:pt x="5" y="19"/>
                  </a:cubicBezTo>
                  <a:close/>
                  <a:moveTo>
                    <a:pt x="34" y="49"/>
                  </a:moveTo>
                  <a:cubicBezTo>
                    <a:pt x="29" y="49"/>
                    <a:pt x="24" y="43"/>
                    <a:pt x="24" y="36"/>
                  </a:cubicBezTo>
                  <a:cubicBezTo>
                    <a:pt x="24" y="28"/>
                    <a:pt x="30" y="23"/>
                    <a:pt x="35" y="23"/>
                  </a:cubicBezTo>
                  <a:cubicBezTo>
                    <a:pt x="40" y="23"/>
                    <a:pt x="44" y="29"/>
                    <a:pt x="44" y="36"/>
                  </a:cubicBezTo>
                  <a:cubicBezTo>
                    <a:pt x="44" y="43"/>
                    <a:pt x="40" y="49"/>
                    <a:pt x="34" y="49"/>
                  </a:cubicBezTo>
                  <a:close/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4E01CCB1-6C9C-1C47-A542-C7E22224E3D6}"/>
              </a:ext>
            </a:extLst>
          </p:cNvPr>
          <p:cNvGrpSpPr/>
          <p:nvPr/>
        </p:nvGrpSpPr>
        <p:grpSpPr>
          <a:xfrm>
            <a:off x="1988214" y="4561242"/>
            <a:ext cx="683784" cy="683784"/>
            <a:chOff x="3255993" y="7051786"/>
            <a:chExt cx="638181" cy="638185"/>
          </a:xfrm>
          <a:solidFill>
            <a:schemeClr val="accent3">
              <a:lumMod val="75000"/>
            </a:schemeClr>
          </a:solidFill>
          <a:effectLst>
            <a:outerShdw dist="25400" dir="1800000" sx="104000" sy="104000" algn="ctr" rotWithShape="0">
              <a:schemeClr val="accent3">
                <a:lumMod val="60000"/>
                <a:lumOff val="40000"/>
                <a:alpha val="50000"/>
              </a:schemeClr>
            </a:outerShdw>
          </a:effectLst>
        </p:grpSpPr>
        <p:sp>
          <p:nvSpPr>
            <p:cNvPr id="30" name="Freeform 46">
              <a:extLst>
                <a:ext uri="{FF2B5EF4-FFF2-40B4-BE49-F238E27FC236}">
                  <a16:creationId xmlns="" xmlns:a16="http://schemas.microsoft.com/office/drawing/2014/main" id="{DA889BE9-F9BE-194B-B381-1A6BB4FA38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5993" y="7051786"/>
              <a:ext cx="638181" cy="638185"/>
            </a:xfrm>
            <a:custGeom>
              <a:avLst/>
              <a:gdLst>
                <a:gd name="T0" fmla="*/ 3 w 167"/>
                <a:gd name="T1" fmla="*/ 0 h 167"/>
                <a:gd name="T2" fmla="*/ 0 w 167"/>
                <a:gd name="T3" fmla="*/ 137 h 167"/>
                <a:gd name="T4" fmla="*/ 96 w 167"/>
                <a:gd name="T5" fmla="*/ 141 h 167"/>
                <a:gd name="T6" fmla="*/ 112 w 167"/>
                <a:gd name="T7" fmla="*/ 167 h 167"/>
                <a:gd name="T8" fmla="*/ 114 w 167"/>
                <a:gd name="T9" fmla="*/ 166 h 167"/>
                <a:gd name="T10" fmla="*/ 136 w 167"/>
                <a:gd name="T11" fmla="*/ 150 h 167"/>
                <a:gd name="T12" fmla="*/ 164 w 167"/>
                <a:gd name="T13" fmla="*/ 141 h 167"/>
                <a:gd name="T14" fmla="*/ 167 w 167"/>
                <a:gd name="T15" fmla="*/ 3 h 167"/>
                <a:gd name="T16" fmla="*/ 161 w 167"/>
                <a:gd name="T17" fmla="*/ 6 h 167"/>
                <a:gd name="T18" fmla="*/ 7 w 167"/>
                <a:gd name="T19" fmla="*/ 26 h 167"/>
                <a:gd name="T20" fmla="*/ 161 w 167"/>
                <a:gd name="T21" fmla="*/ 6 h 167"/>
                <a:gd name="T22" fmla="*/ 97 w 167"/>
                <a:gd name="T23" fmla="*/ 130 h 167"/>
                <a:gd name="T24" fmla="*/ 94 w 167"/>
                <a:gd name="T25" fmla="*/ 128 h 167"/>
                <a:gd name="T26" fmla="*/ 87 w 167"/>
                <a:gd name="T27" fmla="*/ 132 h 167"/>
                <a:gd name="T28" fmla="*/ 118 w 167"/>
                <a:gd name="T29" fmla="*/ 114 h 167"/>
                <a:gd name="T30" fmla="*/ 112 w 167"/>
                <a:gd name="T31" fmla="*/ 121 h 167"/>
                <a:gd name="T32" fmla="*/ 114 w 167"/>
                <a:gd name="T33" fmla="*/ 159 h 167"/>
                <a:gd name="T34" fmla="*/ 119 w 167"/>
                <a:gd name="T35" fmla="*/ 121 h 167"/>
                <a:gd name="T36" fmla="*/ 128 w 167"/>
                <a:gd name="T37" fmla="*/ 114 h 167"/>
                <a:gd name="T38" fmla="*/ 123 w 167"/>
                <a:gd name="T39" fmla="*/ 109 h 167"/>
                <a:gd name="T40" fmla="*/ 146 w 167"/>
                <a:gd name="T41" fmla="*/ 105 h 167"/>
                <a:gd name="T42" fmla="*/ 142 w 167"/>
                <a:gd name="T43" fmla="*/ 58 h 167"/>
                <a:gd name="T44" fmla="*/ 95 w 167"/>
                <a:gd name="T45" fmla="*/ 61 h 167"/>
                <a:gd name="T46" fmla="*/ 139 w 167"/>
                <a:gd name="T47" fmla="*/ 64 h 167"/>
                <a:gd name="T48" fmla="*/ 112 w 167"/>
                <a:gd name="T49" fmla="*/ 102 h 167"/>
                <a:gd name="T50" fmla="*/ 82 w 167"/>
                <a:gd name="T51" fmla="*/ 87 h 167"/>
                <a:gd name="T52" fmla="*/ 81 w 167"/>
                <a:gd name="T53" fmla="*/ 102 h 167"/>
                <a:gd name="T54" fmla="*/ 28 w 167"/>
                <a:gd name="T55" fmla="*/ 64 h 167"/>
                <a:gd name="T56" fmla="*/ 72 w 167"/>
                <a:gd name="T57" fmla="*/ 61 h 167"/>
                <a:gd name="T58" fmla="*/ 25 w 167"/>
                <a:gd name="T59" fmla="*/ 58 h 167"/>
                <a:gd name="T60" fmla="*/ 22 w 167"/>
                <a:gd name="T61" fmla="*/ 105 h 167"/>
                <a:gd name="T62" fmla="*/ 81 w 167"/>
                <a:gd name="T63" fmla="*/ 109 h 167"/>
                <a:gd name="T64" fmla="*/ 7 w 167"/>
                <a:gd name="T65" fmla="*/ 134 h 167"/>
                <a:gd name="T66" fmla="*/ 161 w 167"/>
                <a:gd name="T67" fmla="*/ 32 h 167"/>
                <a:gd name="T68" fmla="*/ 127 w 167"/>
                <a:gd name="T69" fmla="*/ 134 h 167"/>
                <a:gd name="T70" fmla="*/ 127 w 167"/>
                <a:gd name="T71" fmla="*/ 1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7" h="167">
                  <a:moveTo>
                    <a:pt x="16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9"/>
                    <a:pt x="2" y="141"/>
                    <a:pt x="3" y="14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110" y="165"/>
                    <a:pt x="110" y="165"/>
                    <a:pt x="110" y="165"/>
                  </a:cubicBezTo>
                  <a:cubicBezTo>
                    <a:pt x="110" y="166"/>
                    <a:pt x="111" y="166"/>
                    <a:pt x="112" y="167"/>
                  </a:cubicBezTo>
                  <a:cubicBezTo>
                    <a:pt x="112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4" y="166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6" y="154"/>
                    <a:pt x="137" y="152"/>
                    <a:pt x="136" y="150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7" y="139"/>
                    <a:pt x="167" y="137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7" y="1"/>
                    <a:pt x="166" y="0"/>
                    <a:pt x="164" y="0"/>
                  </a:cubicBezTo>
                  <a:close/>
                  <a:moveTo>
                    <a:pt x="161" y="6"/>
                  </a:moveTo>
                  <a:cubicBezTo>
                    <a:pt x="161" y="26"/>
                    <a:pt x="161" y="26"/>
                    <a:pt x="161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161" y="6"/>
                  </a:lnTo>
                  <a:close/>
                  <a:moveTo>
                    <a:pt x="114" y="159"/>
                  </a:moveTo>
                  <a:cubicBezTo>
                    <a:pt x="97" y="130"/>
                    <a:pt x="97" y="130"/>
                    <a:pt x="97" y="130"/>
                  </a:cubicBezTo>
                  <a:cubicBezTo>
                    <a:pt x="97" y="129"/>
                    <a:pt x="96" y="128"/>
                    <a:pt x="95" y="128"/>
                  </a:cubicBezTo>
                  <a:cubicBezTo>
                    <a:pt x="95" y="128"/>
                    <a:pt x="94" y="128"/>
                    <a:pt x="94" y="128"/>
                  </a:cubicBezTo>
                  <a:cubicBezTo>
                    <a:pt x="94" y="128"/>
                    <a:pt x="93" y="128"/>
                    <a:pt x="92" y="128"/>
                  </a:cubicBezTo>
                  <a:cubicBezTo>
                    <a:pt x="87" y="132"/>
                    <a:pt x="87" y="132"/>
                    <a:pt x="87" y="132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1" y="118"/>
                    <a:pt x="111" y="120"/>
                    <a:pt x="112" y="121"/>
                  </a:cubicBezTo>
                  <a:cubicBezTo>
                    <a:pt x="129" y="151"/>
                    <a:pt x="129" y="151"/>
                    <a:pt x="129" y="151"/>
                  </a:cubicBezTo>
                  <a:lnTo>
                    <a:pt x="114" y="159"/>
                  </a:lnTo>
                  <a:close/>
                  <a:moveTo>
                    <a:pt x="127" y="134"/>
                  </a:moveTo>
                  <a:cubicBezTo>
                    <a:pt x="119" y="121"/>
                    <a:pt x="119" y="121"/>
                    <a:pt x="119" y="121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8" y="116"/>
                    <a:pt x="128" y="115"/>
                    <a:pt x="128" y="114"/>
                  </a:cubicBezTo>
                  <a:cubicBezTo>
                    <a:pt x="128" y="112"/>
                    <a:pt x="128" y="111"/>
                    <a:pt x="127" y="111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4" y="109"/>
                    <a:pt x="146" y="107"/>
                    <a:pt x="146" y="10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59"/>
                    <a:pt x="144" y="58"/>
                    <a:pt x="142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7" y="58"/>
                    <a:pt x="95" y="59"/>
                    <a:pt x="95" y="61"/>
                  </a:cubicBezTo>
                  <a:cubicBezTo>
                    <a:pt x="95" y="63"/>
                    <a:pt x="97" y="64"/>
                    <a:pt x="98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4" y="86"/>
                    <a:pt x="83" y="86"/>
                    <a:pt x="82" y="87"/>
                  </a:cubicBezTo>
                  <a:cubicBezTo>
                    <a:pt x="81" y="88"/>
                    <a:pt x="81" y="89"/>
                    <a:pt x="81" y="90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71" y="64"/>
                    <a:pt x="72" y="63"/>
                    <a:pt x="72" y="61"/>
                  </a:cubicBezTo>
                  <a:cubicBezTo>
                    <a:pt x="72" y="59"/>
                    <a:pt x="71" y="58"/>
                    <a:pt x="69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3" y="58"/>
                    <a:pt x="22" y="59"/>
                    <a:pt x="22" y="61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2" y="107"/>
                    <a:pt x="23" y="109"/>
                    <a:pt x="25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134"/>
                    <a:pt x="161" y="134"/>
                    <a:pt x="161" y="134"/>
                  </a:cubicBezTo>
                  <a:lnTo>
                    <a:pt x="127" y="134"/>
                  </a:lnTo>
                  <a:close/>
                  <a:moveTo>
                    <a:pt x="127" y="134"/>
                  </a:moveTo>
                  <a:cubicBezTo>
                    <a:pt x="127" y="134"/>
                    <a:pt x="127" y="134"/>
                    <a:pt x="12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47">
              <a:extLst>
                <a:ext uri="{FF2B5EF4-FFF2-40B4-BE49-F238E27FC236}">
                  <a16:creationId xmlns="" xmlns:a16="http://schemas.microsoft.com/office/drawing/2014/main" id="{FA8D633F-7377-FD4B-951E-F80CFD033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4262" y="7101000"/>
              <a:ext cx="23813" cy="23813"/>
            </a:xfrm>
            <a:custGeom>
              <a:avLst/>
              <a:gdLst>
                <a:gd name="T0" fmla="*/ 3 w 6"/>
                <a:gd name="T1" fmla="*/ 6 h 6"/>
                <a:gd name="T2" fmla="*/ 5 w 6"/>
                <a:gd name="T3" fmla="*/ 5 h 6"/>
                <a:gd name="T4" fmla="*/ 6 w 6"/>
                <a:gd name="T5" fmla="*/ 3 h 6"/>
                <a:gd name="T6" fmla="*/ 5 w 6"/>
                <a:gd name="T7" fmla="*/ 1 h 6"/>
                <a:gd name="T8" fmla="*/ 3 w 6"/>
                <a:gd name="T9" fmla="*/ 0 h 6"/>
                <a:gd name="T10" fmla="*/ 1 w 6"/>
                <a:gd name="T11" fmla="*/ 1 h 6"/>
                <a:gd name="T12" fmla="*/ 0 w 6"/>
                <a:gd name="T13" fmla="*/ 3 h 6"/>
                <a:gd name="T14" fmla="*/ 1 w 6"/>
                <a:gd name="T15" fmla="*/ 5 h 6"/>
                <a:gd name="T16" fmla="*/ 3 w 6"/>
                <a:gd name="T17" fmla="*/ 6 h 6"/>
                <a:gd name="T18" fmla="*/ 3 w 6"/>
                <a:gd name="T19" fmla="*/ 6 h 6"/>
                <a:gd name="T20" fmla="*/ 3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5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48">
              <a:extLst>
                <a:ext uri="{FF2B5EF4-FFF2-40B4-BE49-F238E27FC236}">
                  <a16:creationId xmlns="" xmlns:a16="http://schemas.microsoft.com/office/drawing/2014/main" id="{CBD6E7D6-62DE-E940-8EAB-4DF5DD7F4F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6174" y="7100994"/>
              <a:ext cx="22225" cy="23813"/>
            </a:xfrm>
            <a:custGeom>
              <a:avLst/>
              <a:gdLst>
                <a:gd name="T0" fmla="*/ 3 w 6"/>
                <a:gd name="T1" fmla="*/ 6 h 6"/>
                <a:gd name="T2" fmla="*/ 5 w 6"/>
                <a:gd name="T3" fmla="*/ 5 h 6"/>
                <a:gd name="T4" fmla="*/ 6 w 6"/>
                <a:gd name="T5" fmla="*/ 3 h 6"/>
                <a:gd name="T6" fmla="*/ 5 w 6"/>
                <a:gd name="T7" fmla="*/ 1 h 6"/>
                <a:gd name="T8" fmla="*/ 3 w 6"/>
                <a:gd name="T9" fmla="*/ 0 h 6"/>
                <a:gd name="T10" fmla="*/ 0 w 6"/>
                <a:gd name="T11" fmla="*/ 1 h 6"/>
                <a:gd name="T12" fmla="*/ 0 w 6"/>
                <a:gd name="T13" fmla="*/ 3 h 6"/>
                <a:gd name="T14" fmla="*/ 0 w 6"/>
                <a:gd name="T15" fmla="*/ 5 h 6"/>
                <a:gd name="T16" fmla="*/ 3 w 6"/>
                <a:gd name="T17" fmla="*/ 6 h 6"/>
                <a:gd name="T18" fmla="*/ 3 w 6"/>
                <a:gd name="T19" fmla="*/ 6 h 6"/>
                <a:gd name="T20" fmla="*/ 3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4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2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9">
              <a:extLst>
                <a:ext uri="{FF2B5EF4-FFF2-40B4-BE49-F238E27FC236}">
                  <a16:creationId xmlns="" xmlns:a16="http://schemas.microsoft.com/office/drawing/2014/main" id="{3644A3FF-5B96-8142-A3D8-27AA0BB1EE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3323" y="7101000"/>
              <a:ext cx="26988" cy="23813"/>
            </a:xfrm>
            <a:custGeom>
              <a:avLst/>
              <a:gdLst>
                <a:gd name="T0" fmla="*/ 3 w 7"/>
                <a:gd name="T1" fmla="*/ 6 h 6"/>
                <a:gd name="T2" fmla="*/ 6 w 7"/>
                <a:gd name="T3" fmla="*/ 5 h 6"/>
                <a:gd name="T4" fmla="*/ 7 w 7"/>
                <a:gd name="T5" fmla="*/ 3 h 6"/>
                <a:gd name="T6" fmla="*/ 6 w 7"/>
                <a:gd name="T7" fmla="*/ 1 h 6"/>
                <a:gd name="T8" fmla="*/ 3 w 7"/>
                <a:gd name="T9" fmla="*/ 0 h 6"/>
                <a:gd name="T10" fmla="*/ 1 w 7"/>
                <a:gd name="T11" fmla="*/ 1 h 6"/>
                <a:gd name="T12" fmla="*/ 0 w 7"/>
                <a:gd name="T13" fmla="*/ 3 h 6"/>
                <a:gd name="T14" fmla="*/ 1 w 7"/>
                <a:gd name="T15" fmla="*/ 5 h 6"/>
                <a:gd name="T16" fmla="*/ 3 w 7"/>
                <a:gd name="T17" fmla="*/ 6 h 6"/>
                <a:gd name="T18" fmla="*/ 3 w 7"/>
                <a:gd name="T19" fmla="*/ 6 h 6"/>
                <a:gd name="T20" fmla="*/ 3 w 7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7" y="4"/>
                    <a:pt x="7" y="3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6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0">
              <a:extLst>
                <a:ext uri="{FF2B5EF4-FFF2-40B4-BE49-F238E27FC236}">
                  <a16:creationId xmlns="" xmlns:a16="http://schemas.microsoft.com/office/drawing/2014/main" id="{FBA87EB5-FF20-8948-A07C-2BFE5B7318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2385" y="7101013"/>
              <a:ext cx="266702" cy="23813"/>
            </a:xfrm>
            <a:custGeom>
              <a:avLst/>
              <a:gdLst>
                <a:gd name="T0" fmla="*/ 4 w 70"/>
                <a:gd name="T1" fmla="*/ 6 h 6"/>
                <a:gd name="T2" fmla="*/ 66 w 70"/>
                <a:gd name="T3" fmla="*/ 6 h 6"/>
                <a:gd name="T4" fmla="*/ 70 w 70"/>
                <a:gd name="T5" fmla="*/ 3 h 6"/>
                <a:gd name="T6" fmla="*/ 66 w 70"/>
                <a:gd name="T7" fmla="*/ 0 h 6"/>
                <a:gd name="T8" fmla="*/ 4 w 70"/>
                <a:gd name="T9" fmla="*/ 0 h 6"/>
                <a:gd name="T10" fmla="*/ 0 w 70"/>
                <a:gd name="T11" fmla="*/ 3 h 6"/>
                <a:gd name="T12" fmla="*/ 4 w 70"/>
                <a:gd name="T13" fmla="*/ 6 h 6"/>
                <a:gd name="T14" fmla="*/ 4 w 70"/>
                <a:gd name="T15" fmla="*/ 6 h 6"/>
                <a:gd name="T16" fmla="*/ 4 w 70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">
                  <a:moveTo>
                    <a:pt x="4" y="6"/>
                  </a:moveTo>
                  <a:cubicBezTo>
                    <a:pt x="66" y="6"/>
                    <a:pt x="66" y="6"/>
                    <a:pt x="66" y="6"/>
                  </a:cubicBezTo>
                  <a:cubicBezTo>
                    <a:pt x="68" y="6"/>
                    <a:pt x="70" y="5"/>
                    <a:pt x="70" y="3"/>
                  </a:cubicBezTo>
                  <a:cubicBezTo>
                    <a:pt x="70" y="1"/>
                    <a:pt x="68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51">
              <a:extLst>
                <a:ext uri="{FF2B5EF4-FFF2-40B4-BE49-F238E27FC236}">
                  <a16:creationId xmlns="" xmlns:a16="http://schemas.microsoft.com/office/drawing/2014/main" id="{43E01A70-6828-674F-BB15-2D68B6B1D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2351" y="7273925"/>
              <a:ext cx="25400" cy="22225"/>
            </a:xfrm>
            <a:custGeom>
              <a:avLst/>
              <a:gdLst>
                <a:gd name="T0" fmla="*/ 4 w 7"/>
                <a:gd name="T1" fmla="*/ 0 h 6"/>
                <a:gd name="T2" fmla="*/ 1 w 7"/>
                <a:gd name="T3" fmla="*/ 1 h 6"/>
                <a:gd name="T4" fmla="*/ 0 w 7"/>
                <a:gd name="T5" fmla="*/ 3 h 6"/>
                <a:gd name="T6" fmla="*/ 1 w 7"/>
                <a:gd name="T7" fmla="*/ 5 h 6"/>
                <a:gd name="T8" fmla="*/ 4 w 7"/>
                <a:gd name="T9" fmla="*/ 6 h 6"/>
                <a:gd name="T10" fmla="*/ 6 w 7"/>
                <a:gd name="T11" fmla="*/ 5 h 6"/>
                <a:gd name="T12" fmla="*/ 7 w 7"/>
                <a:gd name="T13" fmla="*/ 3 h 6"/>
                <a:gd name="T14" fmla="*/ 6 w 7"/>
                <a:gd name="T15" fmla="*/ 1 h 6"/>
                <a:gd name="T16" fmla="*/ 4 w 7"/>
                <a:gd name="T17" fmla="*/ 0 h 6"/>
                <a:gd name="T18" fmla="*/ 4 w 7"/>
                <a:gd name="T19" fmla="*/ 0 h 6"/>
                <a:gd name="T20" fmla="*/ 4 w 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69F4321-4B01-D64E-B722-8749BDD8C15F}"/>
              </a:ext>
            </a:extLst>
          </p:cNvPr>
          <p:cNvSpPr txBox="1"/>
          <p:nvPr/>
        </p:nvSpPr>
        <p:spPr>
          <a:xfrm>
            <a:off x="2897354" y="1818974"/>
            <a:ext cx="2982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/>
                </a:solidFill>
              </a:rPr>
              <a:t>Бумажные процессы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A3A8648-B084-C24D-8AA8-6F75CAF787BD}"/>
              </a:ext>
            </a:extLst>
          </p:cNvPr>
          <p:cNvSpPr txBox="1"/>
          <p:nvPr/>
        </p:nvSpPr>
        <p:spPr>
          <a:xfrm>
            <a:off x="2897354" y="4487018"/>
            <a:ext cx="2982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/>
                </a:solidFill>
              </a:rPr>
              <a:t>Нет автоматизации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A1319C9-E410-9345-A821-EA80E9724A62}"/>
              </a:ext>
            </a:extLst>
          </p:cNvPr>
          <p:cNvSpPr txBox="1"/>
          <p:nvPr/>
        </p:nvSpPr>
        <p:spPr>
          <a:xfrm>
            <a:off x="7369145" y="1818974"/>
            <a:ext cx="2982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/>
                </a:solidFill>
              </a:rPr>
              <a:t>Длительные сроки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830D59A-A763-3F46-8F8C-6D5EF756B3E6}"/>
              </a:ext>
            </a:extLst>
          </p:cNvPr>
          <p:cNvSpPr txBox="1"/>
          <p:nvPr/>
        </p:nvSpPr>
        <p:spPr>
          <a:xfrm>
            <a:off x="7369145" y="4487018"/>
            <a:ext cx="2982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/>
                </a:solidFill>
              </a:rPr>
              <a:t>Нет уведомлений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D4ED9279-BD3D-4844-8786-4E3311614067}"/>
              </a:ext>
            </a:extLst>
          </p:cNvPr>
          <p:cNvGrpSpPr/>
          <p:nvPr/>
        </p:nvGrpSpPr>
        <p:grpSpPr>
          <a:xfrm>
            <a:off x="1988214" y="1867728"/>
            <a:ext cx="690588" cy="683784"/>
            <a:chOff x="844551" y="6738938"/>
            <a:chExt cx="644525" cy="638175"/>
          </a:xfrm>
          <a:solidFill>
            <a:schemeClr val="accent3">
              <a:lumMod val="75000"/>
            </a:schemeClr>
          </a:solidFill>
          <a:effectLst>
            <a:outerShdw dist="25400" dir="1800000" sx="104000" sy="104000" algn="ctr" rotWithShape="0">
              <a:schemeClr val="accent3">
                <a:lumMod val="60000"/>
                <a:lumOff val="40000"/>
                <a:alpha val="50000"/>
              </a:schemeClr>
            </a:outerShdw>
          </a:effectLst>
        </p:grpSpPr>
        <p:sp>
          <p:nvSpPr>
            <p:cNvPr id="6" name="Freeform 33">
              <a:extLst>
                <a:ext uri="{FF2B5EF4-FFF2-40B4-BE49-F238E27FC236}">
                  <a16:creationId xmlns="" xmlns:a16="http://schemas.microsoft.com/office/drawing/2014/main" id="{F149ED83-DC60-8743-8F78-3D7C629D42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551" y="6738938"/>
              <a:ext cx="644525" cy="638175"/>
            </a:xfrm>
            <a:custGeom>
              <a:avLst/>
              <a:gdLst>
                <a:gd name="T0" fmla="*/ 160 w 169"/>
                <a:gd name="T1" fmla="*/ 37 h 167"/>
                <a:gd name="T2" fmla="*/ 141 w 169"/>
                <a:gd name="T3" fmla="*/ 42 h 167"/>
                <a:gd name="T4" fmla="*/ 129 w 169"/>
                <a:gd name="T5" fmla="*/ 63 h 167"/>
                <a:gd name="T6" fmla="*/ 129 w 169"/>
                <a:gd name="T7" fmla="*/ 45 h 167"/>
                <a:gd name="T8" fmla="*/ 126 w 169"/>
                <a:gd name="T9" fmla="*/ 42 h 167"/>
                <a:gd name="T10" fmla="*/ 123 w 169"/>
                <a:gd name="T11" fmla="*/ 45 h 167"/>
                <a:gd name="T12" fmla="*/ 123 w 169"/>
                <a:gd name="T13" fmla="*/ 74 h 167"/>
                <a:gd name="T14" fmla="*/ 87 w 169"/>
                <a:gd name="T15" fmla="*/ 136 h 167"/>
                <a:gd name="T16" fmla="*/ 86 w 169"/>
                <a:gd name="T17" fmla="*/ 137 h 167"/>
                <a:gd name="T18" fmla="*/ 84 w 169"/>
                <a:gd name="T19" fmla="*/ 160 h 167"/>
                <a:gd name="T20" fmla="*/ 6 w 169"/>
                <a:gd name="T21" fmla="*/ 160 h 167"/>
                <a:gd name="T22" fmla="*/ 6 w 169"/>
                <a:gd name="T23" fmla="*/ 6 h 167"/>
                <a:gd name="T24" fmla="*/ 123 w 169"/>
                <a:gd name="T25" fmla="*/ 6 h 167"/>
                <a:gd name="T26" fmla="*/ 123 w 169"/>
                <a:gd name="T27" fmla="*/ 16 h 167"/>
                <a:gd name="T28" fmla="*/ 126 w 169"/>
                <a:gd name="T29" fmla="*/ 19 h 167"/>
                <a:gd name="T30" fmla="*/ 129 w 169"/>
                <a:gd name="T31" fmla="*/ 16 h 167"/>
                <a:gd name="T32" fmla="*/ 129 w 169"/>
                <a:gd name="T33" fmla="*/ 3 h 167"/>
                <a:gd name="T34" fmla="*/ 126 w 169"/>
                <a:gd name="T35" fmla="*/ 0 h 167"/>
                <a:gd name="T36" fmla="*/ 3 w 169"/>
                <a:gd name="T37" fmla="*/ 0 h 167"/>
                <a:gd name="T38" fmla="*/ 0 w 169"/>
                <a:gd name="T39" fmla="*/ 3 h 167"/>
                <a:gd name="T40" fmla="*/ 0 w 169"/>
                <a:gd name="T41" fmla="*/ 163 h 167"/>
                <a:gd name="T42" fmla="*/ 3 w 169"/>
                <a:gd name="T43" fmla="*/ 167 h 167"/>
                <a:gd name="T44" fmla="*/ 126 w 169"/>
                <a:gd name="T45" fmla="*/ 167 h 167"/>
                <a:gd name="T46" fmla="*/ 129 w 169"/>
                <a:gd name="T47" fmla="*/ 163 h 167"/>
                <a:gd name="T48" fmla="*/ 129 w 169"/>
                <a:gd name="T49" fmla="*/ 118 h 167"/>
                <a:gd name="T50" fmla="*/ 165 w 169"/>
                <a:gd name="T51" fmla="*/ 55 h 167"/>
                <a:gd name="T52" fmla="*/ 160 w 169"/>
                <a:gd name="T53" fmla="*/ 37 h 167"/>
                <a:gd name="T54" fmla="*/ 92 w 169"/>
                <a:gd name="T55" fmla="*/ 143 h 167"/>
                <a:gd name="T56" fmla="*/ 102 w 169"/>
                <a:gd name="T57" fmla="*/ 149 h 167"/>
                <a:gd name="T58" fmla="*/ 91 w 169"/>
                <a:gd name="T59" fmla="*/ 156 h 167"/>
                <a:gd name="T60" fmla="*/ 92 w 169"/>
                <a:gd name="T61" fmla="*/ 143 h 167"/>
                <a:gd name="T62" fmla="*/ 123 w 169"/>
                <a:gd name="T63" fmla="*/ 160 h 167"/>
                <a:gd name="T64" fmla="*/ 97 w 169"/>
                <a:gd name="T65" fmla="*/ 160 h 167"/>
                <a:gd name="T66" fmla="*/ 110 w 169"/>
                <a:gd name="T67" fmla="*/ 151 h 167"/>
                <a:gd name="T68" fmla="*/ 110 w 169"/>
                <a:gd name="T69" fmla="*/ 150 h 167"/>
                <a:gd name="T70" fmla="*/ 123 w 169"/>
                <a:gd name="T71" fmla="*/ 129 h 167"/>
                <a:gd name="T72" fmla="*/ 123 w 169"/>
                <a:gd name="T73" fmla="*/ 160 h 167"/>
                <a:gd name="T74" fmla="*/ 106 w 169"/>
                <a:gd name="T75" fmla="*/ 144 h 167"/>
                <a:gd name="T76" fmla="*/ 94 w 169"/>
                <a:gd name="T77" fmla="*/ 137 h 167"/>
                <a:gd name="T78" fmla="*/ 142 w 169"/>
                <a:gd name="T79" fmla="*/ 54 h 167"/>
                <a:gd name="T80" fmla="*/ 154 w 169"/>
                <a:gd name="T81" fmla="*/ 61 h 167"/>
                <a:gd name="T82" fmla="*/ 106 w 169"/>
                <a:gd name="T83" fmla="*/ 144 h 167"/>
                <a:gd name="T84" fmla="*/ 159 w 169"/>
                <a:gd name="T85" fmla="*/ 52 h 167"/>
                <a:gd name="T86" fmla="*/ 157 w 169"/>
                <a:gd name="T87" fmla="*/ 55 h 167"/>
                <a:gd name="T88" fmla="*/ 145 w 169"/>
                <a:gd name="T89" fmla="*/ 48 h 167"/>
                <a:gd name="T90" fmla="*/ 147 w 169"/>
                <a:gd name="T91" fmla="*/ 45 h 167"/>
                <a:gd name="T92" fmla="*/ 157 w 169"/>
                <a:gd name="T93" fmla="*/ 42 h 167"/>
                <a:gd name="T94" fmla="*/ 159 w 169"/>
                <a:gd name="T95" fmla="*/ 52 h 167"/>
                <a:gd name="T96" fmla="*/ 159 w 169"/>
                <a:gd name="T97" fmla="*/ 52 h 167"/>
                <a:gd name="T98" fmla="*/ 159 w 169"/>
                <a:gd name="T99" fmla="*/ 5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167">
                  <a:moveTo>
                    <a:pt x="160" y="37"/>
                  </a:moveTo>
                  <a:cubicBezTo>
                    <a:pt x="153" y="33"/>
                    <a:pt x="145" y="35"/>
                    <a:pt x="141" y="4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9" y="43"/>
                    <a:pt x="128" y="42"/>
                    <a:pt x="126" y="42"/>
                  </a:cubicBezTo>
                  <a:cubicBezTo>
                    <a:pt x="124" y="42"/>
                    <a:pt x="123" y="43"/>
                    <a:pt x="123" y="45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7"/>
                    <a:pt x="86" y="137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3" y="18"/>
                    <a:pt x="124" y="19"/>
                    <a:pt x="126" y="19"/>
                  </a:cubicBezTo>
                  <a:cubicBezTo>
                    <a:pt x="128" y="19"/>
                    <a:pt x="129" y="18"/>
                    <a:pt x="129" y="16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1"/>
                    <a:pt x="128" y="0"/>
                    <a:pt x="1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5"/>
                    <a:pt x="1" y="167"/>
                    <a:pt x="3" y="167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8" y="167"/>
                    <a:pt x="129" y="165"/>
                    <a:pt x="129" y="163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9" y="49"/>
                    <a:pt x="167" y="40"/>
                    <a:pt x="160" y="37"/>
                  </a:cubicBezTo>
                  <a:close/>
                  <a:moveTo>
                    <a:pt x="92" y="143"/>
                  </a:moveTo>
                  <a:cubicBezTo>
                    <a:pt x="102" y="149"/>
                    <a:pt x="102" y="149"/>
                    <a:pt x="102" y="149"/>
                  </a:cubicBezTo>
                  <a:cubicBezTo>
                    <a:pt x="91" y="156"/>
                    <a:pt x="91" y="156"/>
                    <a:pt x="91" y="156"/>
                  </a:cubicBezTo>
                  <a:lnTo>
                    <a:pt x="92" y="143"/>
                  </a:lnTo>
                  <a:close/>
                  <a:moveTo>
                    <a:pt x="123" y="160"/>
                  </a:moveTo>
                  <a:cubicBezTo>
                    <a:pt x="97" y="160"/>
                    <a:pt x="97" y="160"/>
                    <a:pt x="97" y="160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0"/>
                    <a:pt x="110" y="150"/>
                  </a:cubicBezTo>
                  <a:cubicBezTo>
                    <a:pt x="123" y="129"/>
                    <a:pt x="123" y="129"/>
                    <a:pt x="123" y="129"/>
                  </a:cubicBezTo>
                  <a:lnTo>
                    <a:pt x="123" y="160"/>
                  </a:lnTo>
                  <a:close/>
                  <a:moveTo>
                    <a:pt x="106" y="144"/>
                  </a:moveTo>
                  <a:cubicBezTo>
                    <a:pt x="94" y="137"/>
                    <a:pt x="94" y="137"/>
                    <a:pt x="94" y="137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54" y="61"/>
                    <a:pt x="154" y="61"/>
                    <a:pt x="154" y="61"/>
                  </a:cubicBezTo>
                  <a:lnTo>
                    <a:pt x="106" y="144"/>
                  </a:lnTo>
                  <a:close/>
                  <a:moveTo>
                    <a:pt x="159" y="52"/>
                  </a:moveTo>
                  <a:cubicBezTo>
                    <a:pt x="157" y="55"/>
                    <a:pt x="157" y="55"/>
                    <a:pt x="157" y="55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9" y="42"/>
                    <a:pt x="153" y="40"/>
                    <a:pt x="157" y="42"/>
                  </a:cubicBezTo>
                  <a:cubicBezTo>
                    <a:pt x="160" y="44"/>
                    <a:pt x="161" y="49"/>
                    <a:pt x="159" y="52"/>
                  </a:cubicBezTo>
                  <a:close/>
                  <a:moveTo>
                    <a:pt x="159" y="52"/>
                  </a:moveTo>
                  <a:cubicBezTo>
                    <a:pt x="159" y="52"/>
                    <a:pt x="159" y="52"/>
                    <a:pt x="159" y="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34">
              <a:extLst>
                <a:ext uri="{FF2B5EF4-FFF2-40B4-BE49-F238E27FC236}">
                  <a16:creationId xmlns="" xmlns:a16="http://schemas.microsoft.com/office/drawing/2014/main" id="{8AD82F66-2F84-F444-8E5C-E9BFF77E0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2863" y="6842126"/>
              <a:ext cx="23813" cy="26988"/>
            </a:xfrm>
            <a:custGeom>
              <a:avLst/>
              <a:gdLst>
                <a:gd name="T0" fmla="*/ 3 w 6"/>
                <a:gd name="T1" fmla="*/ 0 h 7"/>
                <a:gd name="T2" fmla="*/ 1 w 6"/>
                <a:gd name="T3" fmla="*/ 1 h 7"/>
                <a:gd name="T4" fmla="*/ 0 w 6"/>
                <a:gd name="T5" fmla="*/ 4 h 7"/>
                <a:gd name="T6" fmla="*/ 1 w 6"/>
                <a:gd name="T7" fmla="*/ 6 h 7"/>
                <a:gd name="T8" fmla="*/ 3 w 6"/>
                <a:gd name="T9" fmla="*/ 7 h 7"/>
                <a:gd name="T10" fmla="*/ 5 w 6"/>
                <a:gd name="T11" fmla="*/ 6 h 7"/>
                <a:gd name="T12" fmla="*/ 6 w 6"/>
                <a:gd name="T13" fmla="*/ 4 h 7"/>
                <a:gd name="T14" fmla="*/ 5 w 6"/>
                <a:gd name="T15" fmla="*/ 1 h 7"/>
                <a:gd name="T16" fmla="*/ 3 w 6"/>
                <a:gd name="T17" fmla="*/ 0 h 7"/>
                <a:gd name="T18" fmla="*/ 3 w 6"/>
                <a:gd name="T19" fmla="*/ 0 h 7"/>
                <a:gd name="T20" fmla="*/ 3 w 6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35">
              <a:extLst>
                <a:ext uri="{FF2B5EF4-FFF2-40B4-BE49-F238E27FC236}">
                  <a16:creationId xmlns="" xmlns:a16="http://schemas.microsoft.com/office/drawing/2014/main" id="{4F698AED-5B3A-5746-A78F-6B36A2AC1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913" y="6869113"/>
              <a:ext cx="277813" cy="26988"/>
            </a:xfrm>
            <a:custGeom>
              <a:avLst/>
              <a:gdLst>
                <a:gd name="T0" fmla="*/ 69 w 73"/>
                <a:gd name="T1" fmla="*/ 0 h 7"/>
                <a:gd name="T2" fmla="*/ 4 w 73"/>
                <a:gd name="T3" fmla="*/ 0 h 7"/>
                <a:gd name="T4" fmla="*/ 0 w 73"/>
                <a:gd name="T5" fmla="*/ 3 h 7"/>
                <a:gd name="T6" fmla="*/ 4 w 73"/>
                <a:gd name="T7" fmla="*/ 7 h 7"/>
                <a:gd name="T8" fmla="*/ 69 w 73"/>
                <a:gd name="T9" fmla="*/ 7 h 7"/>
                <a:gd name="T10" fmla="*/ 73 w 73"/>
                <a:gd name="T11" fmla="*/ 3 h 7"/>
                <a:gd name="T12" fmla="*/ 69 w 73"/>
                <a:gd name="T13" fmla="*/ 0 h 7"/>
                <a:gd name="T14" fmla="*/ 69 w 73"/>
                <a:gd name="T15" fmla="*/ 0 h 7"/>
                <a:gd name="T16" fmla="*/ 69 w 7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">
                  <a:moveTo>
                    <a:pt x="6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7"/>
                    <a:pt x="73" y="5"/>
                    <a:pt x="73" y="3"/>
                  </a:cubicBezTo>
                  <a:cubicBezTo>
                    <a:pt x="73" y="2"/>
                    <a:pt x="71" y="0"/>
                    <a:pt x="69" y="0"/>
                  </a:cubicBezTo>
                  <a:close/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36">
              <a:extLst>
                <a:ext uri="{FF2B5EF4-FFF2-40B4-BE49-F238E27FC236}">
                  <a16:creationId xmlns="" xmlns:a16="http://schemas.microsoft.com/office/drawing/2014/main" id="{D44FCBB5-A4A6-7140-A8AD-578DEBB04E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913" y="6937376"/>
              <a:ext cx="277813" cy="26988"/>
            </a:xfrm>
            <a:custGeom>
              <a:avLst/>
              <a:gdLst>
                <a:gd name="T0" fmla="*/ 69 w 73"/>
                <a:gd name="T1" fmla="*/ 0 h 7"/>
                <a:gd name="T2" fmla="*/ 4 w 73"/>
                <a:gd name="T3" fmla="*/ 0 h 7"/>
                <a:gd name="T4" fmla="*/ 0 w 73"/>
                <a:gd name="T5" fmla="*/ 4 h 7"/>
                <a:gd name="T6" fmla="*/ 4 w 73"/>
                <a:gd name="T7" fmla="*/ 7 h 7"/>
                <a:gd name="T8" fmla="*/ 69 w 73"/>
                <a:gd name="T9" fmla="*/ 7 h 7"/>
                <a:gd name="T10" fmla="*/ 73 w 73"/>
                <a:gd name="T11" fmla="*/ 4 h 7"/>
                <a:gd name="T12" fmla="*/ 69 w 73"/>
                <a:gd name="T13" fmla="*/ 0 h 7"/>
                <a:gd name="T14" fmla="*/ 69 w 73"/>
                <a:gd name="T15" fmla="*/ 0 h 7"/>
                <a:gd name="T16" fmla="*/ 69 w 7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">
                  <a:moveTo>
                    <a:pt x="6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7"/>
                    <a:pt x="73" y="6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lose/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37">
              <a:extLst>
                <a:ext uri="{FF2B5EF4-FFF2-40B4-BE49-F238E27FC236}">
                  <a16:creationId xmlns="" xmlns:a16="http://schemas.microsoft.com/office/drawing/2014/main" id="{5BA6EE59-7D0F-FC4C-B9BD-8555A8724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1" y="7010401"/>
              <a:ext cx="117475" cy="22225"/>
            </a:xfrm>
            <a:custGeom>
              <a:avLst/>
              <a:gdLst>
                <a:gd name="T0" fmla="*/ 27 w 31"/>
                <a:gd name="T1" fmla="*/ 0 h 6"/>
                <a:gd name="T2" fmla="*/ 3 w 31"/>
                <a:gd name="T3" fmla="*/ 0 h 6"/>
                <a:gd name="T4" fmla="*/ 0 w 31"/>
                <a:gd name="T5" fmla="*/ 3 h 6"/>
                <a:gd name="T6" fmla="*/ 3 w 31"/>
                <a:gd name="T7" fmla="*/ 6 h 6"/>
                <a:gd name="T8" fmla="*/ 27 w 31"/>
                <a:gd name="T9" fmla="*/ 6 h 6"/>
                <a:gd name="T10" fmla="*/ 31 w 31"/>
                <a:gd name="T11" fmla="*/ 3 h 6"/>
                <a:gd name="T12" fmla="*/ 27 w 31"/>
                <a:gd name="T13" fmla="*/ 0 h 6"/>
                <a:gd name="T14" fmla="*/ 27 w 31"/>
                <a:gd name="T15" fmla="*/ 0 h 6"/>
                <a:gd name="T16" fmla="*/ 27 w 31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9" y="6"/>
                    <a:pt x="31" y="5"/>
                    <a:pt x="31" y="3"/>
                  </a:cubicBezTo>
                  <a:cubicBezTo>
                    <a:pt x="31" y="1"/>
                    <a:pt x="29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38">
              <a:extLst>
                <a:ext uri="{FF2B5EF4-FFF2-40B4-BE49-F238E27FC236}">
                  <a16:creationId xmlns="" xmlns:a16="http://schemas.microsoft.com/office/drawing/2014/main" id="{7BFD7A2D-C2B7-654A-B72B-3F70F203F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913" y="7078663"/>
              <a:ext cx="277813" cy="26988"/>
            </a:xfrm>
            <a:custGeom>
              <a:avLst/>
              <a:gdLst>
                <a:gd name="T0" fmla="*/ 73 w 73"/>
                <a:gd name="T1" fmla="*/ 3 h 7"/>
                <a:gd name="T2" fmla="*/ 69 w 73"/>
                <a:gd name="T3" fmla="*/ 0 h 7"/>
                <a:gd name="T4" fmla="*/ 4 w 73"/>
                <a:gd name="T5" fmla="*/ 0 h 7"/>
                <a:gd name="T6" fmla="*/ 0 w 73"/>
                <a:gd name="T7" fmla="*/ 3 h 7"/>
                <a:gd name="T8" fmla="*/ 4 w 73"/>
                <a:gd name="T9" fmla="*/ 7 h 7"/>
                <a:gd name="T10" fmla="*/ 69 w 73"/>
                <a:gd name="T11" fmla="*/ 7 h 7"/>
                <a:gd name="T12" fmla="*/ 73 w 73"/>
                <a:gd name="T13" fmla="*/ 3 h 7"/>
                <a:gd name="T14" fmla="*/ 73 w 73"/>
                <a:gd name="T15" fmla="*/ 3 h 7"/>
                <a:gd name="T16" fmla="*/ 73 w 73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">
                  <a:moveTo>
                    <a:pt x="73" y="3"/>
                  </a:moveTo>
                  <a:cubicBezTo>
                    <a:pt x="73" y="1"/>
                    <a:pt x="71" y="0"/>
                    <a:pt x="6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7"/>
                    <a:pt x="73" y="5"/>
                    <a:pt x="73" y="3"/>
                  </a:cubicBezTo>
                  <a:close/>
                  <a:moveTo>
                    <a:pt x="73" y="3"/>
                  </a:moveTo>
                  <a:cubicBezTo>
                    <a:pt x="73" y="3"/>
                    <a:pt x="73" y="3"/>
                    <a:pt x="7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39">
              <a:extLst>
                <a:ext uri="{FF2B5EF4-FFF2-40B4-BE49-F238E27FC236}">
                  <a16:creationId xmlns="" xmlns:a16="http://schemas.microsoft.com/office/drawing/2014/main" id="{6F8B6C41-8764-6A4C-A1D3-87BC2BDDAB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151" y="7148513"/>
              <a:ext cx="103188" cy="25400"/>
            </a:xfrm>
            <a:custGeom>
              <a:avLst/>
              <a:gdLst>
                <a:gd name="T0" fmla="*/ 27 w 27"/>
                <a:gd name="T1" fmla="*/ 4 h 7"/>
                <a:gd name="T2" fmla="*/ 23 w 27"/>
                <a:gd name="T3" fmla="*/ 0 h 7"/>
                <a:gd name="T4" fmla="*/ 3 w 27"/>
                <a:gd name="T5" fmla="*/ 0 h 7"/>
                <a:gd name="T6" fmla="*/ 0 w 27"/>
                <a:gd name="T7" fmla="*/ 4 h 7"/>
                <a:gd name="T8" fmla="*/ 3 w 27"/>
                <a:gd name="T9" fmla="*/ 7 h 7"/>
                <a:gd name="T10" fmla="*/ 23 w 27"/>
                <a:gd name="T11" fmla="*/ 7 h 7"/>
                <a:gd name="T12" fmla="*/ 27 w 27"/>
                <a:gd name="T13" fmla="*/ 4 h 7"/>
                <a:gd name="T14" fmla="*/ 27 w 27"/>
                <a:gd name="T15" fmla="*/ 4 h 7"/>
                <a:gd name="T16" fmla="*/ 27 w 27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7">
                  <a:moveTo>
                    <a:pt x="27" y="4"/>
                  </a:moveTo>
                  <a:cubicBezTo>
                    <a:pt x="27" y="2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7"/>
                    <a:pt x="27" y="5"/>
                    <a:pt x="27" y="4"/>
                  </a:cubicBezTo>
                  <a:close/>
                  <a:moveTo>
                    <a:pt x="27" y="4"/>
                  </a:moveTo>
                  <a:cubicBezTo>
                    <a:pt x="27" y="4"/>
                    <a:pt x="27" y="4"/>
                    <a:pt x="2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40">
              <a:extLst>
                <a:ext uri="{FF2B5EF4-FFF2-40B4-BE49-F238E27FC236}">
                  <a16:creationId xmlns="" xmlns:a16="http://schemas.microsoft.com/office/drawing/2014/main" id="{2E91AA48-E4A1-BD4C-8A73-F28F5D8D47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913" y="7219951"/>
              <a:ext cx="133350" cy="23813"/>
            </a:xfrm>
            <a:custGeom>
              <a:avLst/>
              <a:gdLst>
                <a:gd name="T0" fmla="*/ 4 w 35"/>
                <a:gd name="T1" fmla="*/ 6 h 6"/>
                <a:gd name="T2" fmla="*/ 32 w 35"/>
                <a:gd name="T3" fmla="*/ 6 h 6"/>
                <a:gd name="T4" fmla="*/ 35 w 35"/>
                <a:gd name="T5" fmla="*/ 3 h 6"/>
                <a:gd name="T6" fmla="*/ 32 w 35"/>
                <a:gd name="T7" fmla="*/ 0 h 6"/>
                <a:gd name="T8" fmla="*/ 4 w 35"/>
                <a:gd name="T9" fmla="*/ 0 h 6"/>
                <a:gd name="T10" fmla="*/ 0 w 35"/>
                <a:gd name="T11" fmla="*/ 3 h 6"/>
                <a:gd name="T12" fmla="*/ 4 w 35"/>
                <a:gd name="T13" fmla="*/ 6 h 6"/>
                <a:gd name="T14" fmla="*/ 4 w 35"/>
                <a:gd name="T15" fmla="*/ 6 h 6"/>
                <a:gd name="T16" fmla="*/ 4 w 35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6">
                  <a:moveTo>
                    <a:pt x="4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4" y="6"/>
                    <a:pt x="35" y="5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1">
              <a:extLst>
                <a:ext uri="{FF2B5EF4-FFF2-40B4-BE49-F238E27FC236}">
                  <a16:creationId xmlns="" xmlns:a16="http://schemas.microsoft.com/office/drawing/2014/main" id="{B3525C44-EF8A-9E47-9B79-157AB370BB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913" y="7010401"/>
              <a:ext cx="111125" cy="22225"/>
            </a:xfrm>
            <a:custGeom>
              <a:avLst/>
              <a:gdLst>
                <a:gd name="T0" fmla="*/ 4 w 29"/>
                <a:gd name="T1" fmla="*/ 6 h 6"/>
                <a:gd name="T2" fmla="*/ 25 w 29"/>
                <a:gd name="T3" fmla="*/ 6 h 6"/>
                <a:gd name="T4" fmla="*/ 29 w 29"/>
                <a:gd name="T5" fmla="*/ 3 h 6"/>
                <a:gd name="T6" fmla="*/ 25 w 29"/>
                <a:gd name="T7" fmla="*/ 0 h 6"/>
                <a:gd name="T8" fmla="*/ 4 w 29"/>
                <a:gd name="T9" fmla="*/ 0 h 6"/>
                <a:gd name="T10" fmla="*/ 0 w 29"/>
                <a:gd name="T11" fmla="*/ 3 h 6"/>
                <a:gd name="T12" fmla="*/ 4 w 29"/>
                <a:gd name="T13" fmla="*/ 6 h 6"/>
                <a:gd name="T14" fmla="*/ 4 w 29"/>
                <a:gd name="T15" fmla="*/ 6 h 6"/>
                <a:gd name="T16" fmla="*/ 4 w 29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">
                  <a:moveTo>
                    <a:pt x="4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9" y="5"/>
                    <a:pt x="29" y="3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2">
              <a:extLst>
                <a:ext uri="{FF2B5EF4-FFF2-40B4-BE49-F238E27FC236}">
                  <a16:creationId xmlns="" xmlns:a16="http://schemas.microsoft.com/office/drawing/2014/main" id="{4D8FD03C-AC25-8141-9422-034E0D0DA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0913" y="7148513"/>
              <a:ext cx="92075" cy="25400"/>
            </a:xfrm>
            <a:custGeom>
              <a:avLst/>
              <a:gdLst>
                <a:gd name="T0" fmla="*/ 4 w 24"/>
                <a:gd name="T1" fmla="*/ 7 h 7"/>
                <a:gd name="T2" fmla="*/ 20 w 24"/>
                <a:gd name="T3" fmla="*/ 7 h 7"/>
                <a:gd name="T4" fmla="*/ 24 w 24"/>
                <a:gd name="T5" fmla="*/ 4 h 7"/>
                <a:gd name="T6" fmla="*/ 20 w 24"/>
                <a:gd name="T7" fmla="*/ 0 h 7"/>
                <a:gd name="T8" fmla="*/ 4 w 24"/>
                <a:gd name="T9" fmla="*/ 0 h 7"/>
                <a:gd name="T10" fmla="*/ 0 w 24"/>
                <a:gd name="T11" fmla="*/ 4 h 7"/>
                <a:gd name="T12" fmla="*/ 4 w 24"/>
                <a:gd name="T13" fmla="*/ 7 h 7"/>
                <a:gd name="T14" fmla="*/ 4 w 24"/>
                <a:gd name="T15" fmla="*/ 7 h 7"/>
                <a:gd name="T16" fmla="*/ 4 w 2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">
                  <a:moveTo>
                    <a:pt x="4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4" y="5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AC71C987-6896-924B-AA96-B9B7072FB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2872" y="1867728"/>
            <a:ext cx="709905" cy="709905"/>
          </a:xfrm>
          <a:prstGeom prst="rect">
            <a:avLst/>
          </a:prstGeom>
          <a:effectLst>
            <a:outerShdw dist="25400" dir="1800000" sx="104000" sy="104000" algn="ctr" rotWithShape="0">
              <a:schemeClr val="accent3">
                <a:lumMod val="60000"/>
                <a:lumOff val="40000"/>
                <a:alpha val="50000"/>
              </a:schemeClr>
            </a:outerShdw>
          </a:effectLst>
        </p:spPr>
      </p:pic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F430DDE9-3E2E-C944-9730-C8C0F4C9004F}"/>
              </a:ext>
            </a:extLst>
          </p:cNvPr>
          <p:cNvCxnSpPr>
            <a:cxnSpLocks/>
          </p:cNvCxnSpPr>
          <p:nvPr/>
        </p:nvCxnSpPr>
        <p:spPr>
          <a:xfrm flipH="1">
            <a:off x="6580243" y="4584584"/>
            <a:ext cx="660442" cy="660442"/>
          </a:xfrm>
          <a:prstGeom prst="line">
            <a:avLst/>
          </a:prstGeom>
          <a:ln w="76200" cap="rnd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75EC17B5-FD91-4143-9C05-E9088B98800B}"/>
              </a:ext>
            </a:extLst>
          </p:cNvPr>
          <p:cNvCxnSpPr>
            <a:cxnSpLocks/>
          </p:cNvCxnSpPr>
          <p:nvPr/>
        </p:nvCxnSpPr>
        <p:spPr>
          <a:xfrm flipH="1">
            <a:off x="2083400" y="4584584"/>
            <a:ext cx="660442" cy="660442"/>
          </a:xfrm>
          <a:prstGeom prst="line">
            <a:avLst/>
          </a:prstGeom>
          <a:ln w="76200" cap="rnd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b="0" dirty="0"/>
              <a:t>КОНЦЕПЦИЯ СУПЕРСЕРВИСА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Цифровое исполнительное производство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67265" y="1143499"/>
            <a:ext cx="6471343" cy="553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осведомленности сторон исполнительного производства, физических и юридических лиц, взыскателей и должников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прозрачности работы судебного пристава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исполнительному производству для сторон исполнительного производства</a:t>
            </a: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Упрощение процесса предъявления исполнительных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документов взыскателями на исполнение</a:t>
            </a: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Упрощение процесса подачи заявлений,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жалоб, ходатайств в ФССП России</a:t>
            </a: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Сокращения количества личных контактов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сторон исполнительного производства с ФССП России</a:t>
            </a:r>
          </a:p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Сокращения операционных издержек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юридических лиц на взаимодействие с ФССП России</a:t>
            </a:r>
          </a:p>
        </p:txBody>
      </p:sp>
      <p:sp>
        <p:nvSpPr>
          <p:cNvPr id="15" name="Кольцо 14">
            <a:extLst>
              <a:ext uri="{FF2B5EF4-FFF2-40B4-BE49-F238E27FC236}">
                <a16:creationId xmlns="" xmlns:a16="http://schemas.microsoft.com/office/drawing/2014/main" id="{B1F99A90-2750-EB4A-B4E7-BB3E74D249D0}"/>
              </a:ext>
            </a:extLst>
          </p:cNvPr>
          <p:cNvSpPr/>
          <p:nvPr/>
        </p:nvSpPr>
        <p:spPr>
          <a:xfrm>
            <a:off x="911424" y="1304619"/>
            <a:ext cx="247760" cy="247760"/>
          </a:xfrm>
          <a:prstGeom prst="donut">
            <a:avLst>
              <a:gd name="adj" fmla="val 28368"/>
            </a:avLst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722124B1-15F0-3149-AF3B-260CC5339AD9}"/>
              </a:ext>
            </a:extLst>
          </p:cNvPr>
          <p:cNvCxnSpPr>
            <a:cxnSpLocks/>
            <a:stCxn id="15" idx="4"/>
            <a:endCxn id="20" idx="0"/>
          </p:cNvCxnSpPr>
          <p:nvPr/>
        </p:nvCxnSpPr>
        <p:spPr>
          <a:xfrm>
            <a:off x="1035304" y="1552379"/>
            <a:ext cx="0" cy="888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Кольцо 19">
            <a:extLst>
              <a:ext uri="{FF2B5EF4-FFF2-40B4-BE49-F238E27FC236}">
                <a16:creationId xmlns="" xmlns:a16="http://schemas.microsoft.com/office/drawing/2014/main" id="{40400BCC-52CE-1B49-A2B8-A3BE4BA9C1A0}"/>
              </a:ext>
            </a:extLst>
          </p:cNvPr>
          <p:cNvSpPr/>
          <p:nvPr/>
        </p:nvSpPr>
        <p:spPr>
          <a:xfrm>
            <a:off x="911424" y="2440835"/>
            <a:ext cx="247760" cy="247760"/>
          </a:xfrm>
          <a:prstGeom prst="donut">
            <a:avLst>
              <a:gd name="adj" fmla="val 28368"/>
            </a:avLst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1" name="Кольцо 20">
            <a:extLst>
              <a:ext uri="{FF2B5EF4-FFF2-40B4-BE49-F238E27FC236}">
                <a16:creationId xmlns="" xmlns:a16="http://schemas.microsoft.com/office/drawing/2014/main" id="{7941268B-E5FB-F64A-85C9-A2B9C908428C}"/>
              </a:ext>
            </a:extLst>
          </p:cNvPr>
          <p:cNvSpPr/>
          <p:nvPr/>
        </p:nvSpPr>
        <p:spPr>
          <a:xfrm>
            <a:off x="911424" y="3577052"/>
            <a:ext cx="247760" cy="247760"/>
          </a:xfrm>
          <a:prstGeom prst="donut">
            <a:avLst>
              <a:gd name="adj" fmla="val 28368"/>
            </a:avLst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2" name="Кольцо 21">
            <a:extLst>
              <a:ext uri="{FF2B5EF4-FFF2-40B4-BE49-F238E27FC236}">
                <a16:creationId xmlns="" xmlns:a16="http://schemas.microsoft.com/office/drawing/2014/main" id="{03DB88F5-FABA-EF4A-A1B7-301B9D8FCAAC}"/>
              </a:ext>
            </a:extLst>
          </p:cNvPr>
          <p:cNvSpPr/>
          <p:nvPr/>
        </p:nvSpPr>
        <p:spPr>
          <a:xfrm>
            <a:off x="911424" y="4412480"/>
            <a:ext cx="247760" cy="247760"/>
          </a:xfrm>
          <a:prstGeom prst="donut">
            <a:avLst>
              <a:gd name="adj" fmla="val 28368"/>
            </a:avLst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3" name="Кольцо 22">
            <a:extLst>
              <a:ext uri="{FF2B5EF4-FFF2-40B4-BE49-F238E27FC236}">
                <a16:creationId xmlns="" xmlns:a16="http://schemas.microsoft.com/office/drawing/2014/main" id="{95087171-016D-5849-A8A1-301E60D1B71D}"/>
              </a:ext>
            </a:extLst>
          </p:cNvPr>
          <p:cNvSpPr/>
          <p:nvPr/>
        </p:nvSpPr>
        <p:spPr>
          <a:xfrm>
            <a:off x="911424" y="5284002"/>
            <a:ext cx="247760" cy="247760"/>
          </a:xfrm>
          <a:prstGeom prst="donut">
            <a:avLst>
              <a:gd name="adj" fmla="val 28368"/>
            </a:avLst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4" name="Кольцо 23">
            <a:extLst>
              <a:ext uri="{FF2B5EF4-FFF2-40B4-BE49-F238E27FC236}">
                <a16:creationId xmlns="" xmlns:a16="http://schemas.microsoft.com/office/drawing/2014/main" id="{9B4B80A1-4232-4F41-8B7F-EA0FFC3D9842}"/>
              </a:ext>
            </a:extLst>
          </p:cNvPr>
          <p:cNvSpPr/>
          <p:nvPr/>
        </p:nvSpPr>
        <p:spPr>
          <a:xfrm>
            <a:off x="911424" y="6126526"/>
            <a:ext cx="247760" cy="247760"/>
          </a:xfrm>
          <a:prstGeom prst="donut">
            <a:avLst>
              <a:gd name="adj" fmla="val 28368"/>
            </a:avLst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42CFD69C-9703-0048-8400-EE5A8AA6A3BC}"/>
              </a:ext>
            </a:extLst>
          </p:cNvPr>
          <p:cNvCxnSpPr>
            <a:stCxn id="20" idx="4"/>
            <a:endCxn id="21" idx="0"/>
          </p:cNvCxnSpPr>
          <p:nvPr/>
        </p:nvCxnSpPr>
        <p:spPr>
          <a:xfrm>
            <a:off x="1035304" y="2688595"/>
            <a:ext cx="0" cy="888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0BDB6A86-A5BE-E04D-AF2C-3ED39A8E1109}"/>
              </a:ext>
            </a:extLst>
          </p:cNvPr>
          <p:cNvCxnSpPr>
            <a:stCxn id="21" idx="4"/>
            <a:endCxn id="22" idx="0"/>
          </p:cNvCxnSpPr>
          <p:nvPr/>
        </p:nvCxnSpPr>
        <p:spPr>
          <a:xfrm>
            <a:off x="1035304" y="3824812"/>
            <a:ext cx="0" cy="58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416D337C-31C7-1146-93B1-E03F1DB219F5}"/>
              </a:ext>
            </a:extLst>
          </p:cNvPr>
          <p:cNvCxnSpPr>
            <a:stCxn id="22" idx="4"/>
            <a:endCxn id="23" idx="0"/>
          </p:cNvCxnSpPr>
          <p:nvPr/>
        </p:nvCxnSpPr>
        <p:spPr>
          <a:xfrm>
            <a:off x="1035304" y="4660240"/>
            <a:ext cx="0" cy="623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E980A00B-6F28-5D40-B96E-00BE2EF4C56B}"/>
              </a:ext>
            </a:extLst>
          </p:cNvPr>
          <p:cNvCxnSpPr>
            <a:stCxn id="23" idx="4"/>
            <a:endCxn id="24" idx="0"/>
          </p:cNvCxnSpPr>
          <p:nvPr/>
        </p:nvCxnSpPr>
        <p:spPr>
          <a:xfrm>
            <a:off x="1035304" y="5531762"/>
            <a:ext cx="0" cy="59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ject 16">
            <a:extLst>
              <a:ext uri="{FF2B5EF4-FFF2-40B4-BE49-F238E27FC236}">
                <a16:creationId xmlns="" xmlns:a16="http://schemas.microsoft.com/office/drawing/2014/main" id="{905F398B-C517-D145-B3C8-EF7D18D9BFE6}"/>
              </a:ext>
            </a:extLst>
          </p:cNvPr>
          <p:cNvSpPr/>
          <p:nvPr/>
        </p:nvSpPr>
        <p:spPr>
          <a:xfrm flipH="1">
            <a:off x="7683341" y="0"/>
            <a:ext cx="4508659" cy="6858000"/>
          </a:xfrm>
          <a:custGeom>
            <a:avLst/>
            <a:gdLst/>
            <a:ahLst/>
            <a:cxnLst/>
            <a:rect l="l" t="t" r="r" b="b"/>
            <a:pathLst>
              <a:path w="6011545" h="9144000">
                <a:moveTo>
                  <a:pt x="5747374" y="-2"/>
                </a:moveTo>
                <a:lnTo>
                  <a:pt x="764466" y="-2"/>
                </a:lnTo>
                <a:lnTo>
                  <a:pt x="765520" y="2080"/>
                </a:lnTo>
                <a:lnTo>
                  <a:pt x="129" y="2080"/>
                </a:lnTo>
                <a:lnTo>
                  <a:pt x="2" y="9143997"/>
                </a:lnTo>
                <a:lnTo>
                  <a:pt x="3129015" y="9143997"/>
                </a:lnTo>
                <a:lnTo>
                  <a:pt x="3376310" y="8893947"/>
                </a:lnTo>
                <a:lnTo>
                  <a:pt x="3410189" y="8857809"/>
                </a:lnTo>
                <a:lnTo>
                  <a:pt x="3443862" y="8821520"/>
                </a:lnTo>
                <a:lnTo>
                  <a:pt x="3477328" y="8785078"/>
                </a:lnTo>
                <a:lnTo>
                  <a:pt x="3510587" y="8748486"/>
                </a:lnTo>
                <a:lnTo>
                  <a:pt x="3543638" y="8711745"/>
                </a:lnTo>
                <a:lnTo>
                  <a:pt x="3576482" y="8674854"/>
                </a:lnTo>
                <a:lnTo>
                  <a:pt x="3609118" y="8637816"/>
                </a:lnTo>
                <a:lnTo>
                  <a:pt x="3641546" y="8600631"/>
                </a:lnTo>
                <a:lnTo>
                  <a:pt x="3673765" y="8563300"/>
                </a:lnTo>
                <a:lnTo>
                  <a:pt x="3705776" y="8525824"/>
                </a:lnTo>
                <a:lnTo>
                  <a:pt x="3737578" y="8488204"/>
                </a:lnTo>
                <a:lnTo>
                  <a:pt x="3769171" y="8450441"/>
                </a:lnTo>
                <a:lnTo>
                  <a:pt x="3800554" y="8412536"/>
                </a:lnTo>
                <a:lnTo>
                  <a:pt x="3831728" y="8374489"/>
                </a:lnTo>
                <a:lnTo>
                  <a:pt x="3862692" y="8336302"/>
                </a:lnTo>
                <a:lnTo>
                  <a:pt x="3893446" y="8297976"/>
                </a:lnTo>
                <a:lnTo>
                  <a:pt x="3923989" y="8259511"/>
                </a:lnTo>
                <a:lnTo>
                  <a:pt x="3954322" y="8220908"/>
                </a:lnTo>
                <a:lnTo>
                  <a:pt x="3984444" y="8182169"/>
                </a:lnTo>
                <a:lnTo>
                  <a:pt x="4014355" y="8143294"/>
                </a:lnTo>
                <a:lnTo>
                  <a:pt x="4044054" y="8104285"/>
                </a:lnTo>
                <a:lnTo>
                  <a:pt x="4073542" y="8065141"/>
                </a:lnTo>
                <a:lnTo>
                  <a:pt x="4102818" y="8025865"/>
                </a:lnTo>
                <a:lnTo>
                  <a:pt x="4131882" y="7986457"/>
                </a:lnTo>
                <a:lnTo>
                  <a:pt x="4160733" y="7946917"/>
                </a:lnTo>
                <a:lnTo>
                  <a:pt x="4189372" y="7907248"/>
                </a:lnTo>
                <a:lnTo>
                  <a:pt x="4217798" y="7867449"/>
                </a:lnTo>
                <a:lnTo>
                  <a:pt x="4246011" y="7827522"/>
                </a:lnTo>
                <a:lnTo>
                  <a:pt x="4274010" y="7787468"/>
                </a:lnTo>
                <a:lnTo>
                  <a:pt x="4301796" y="7747287"/>
                </a:lnTo>
                <a:lnTo>
                  <a:pt x="4329368" y="7706981"/>
                </a:lnTo>
                <a:lnTo>
                  <a:pt x="4356725" y="7666551"/>
                </a:lnTo>
                <a:lnTo>
                  <a:pt x="4383869" y="7625996"/>
                </a:lnTo>
                <a:lnTo>
                  <a:pt x="4410797" y="7585320"/>
                </a:lnTo>
                <a:lnTo>
                  <a:pt x="4437511" y="7544521"/>
                </a:lnTo>
                <a:lnTo>
                  <a:pt x="4464010" y="7503602"/>
                </a:lnTo>
                <a:lnTo>
                  <a:pt x="4490293" y="7462562"/>
                </a:lnTo>
                <a:lnTo>
                  <a:pt x="4516361" y="7421404"/>
                </a:lnTo>
                <a:lnTo>
                  <a:pt x="4542213" y="7380128"/>
                </a:lnTo>
                <a:lnTo>
                  <a:pt x="4567848" y="7338735"/>
                </a:lnTo>
                <a:lnTo>
                  <a:pt x="4593268" y="7297225"/>
                </a:lnTo>
                <a:lnTo>
                  <a:pt x="4618470" y="7255601"/>
                </a:lnTo>
                <a:lnTo>
                  <a:pt x="4643456" y="7213862"/>
                </a:lnTo>
                <a:lnTo>
                  <a:pt x="4668225" y="7172009"/>
                </a:lnTo>
                <a:lnTo>
                  <a:pt x="4692776" y="7130045"/>
                </a:lnTo>
                <a:lnTo>
                  <a:pt x="4717109" y="7087968"/>
                </a:lnTo>
                <a:lnTo>
                  <a:pt x="4741225" y="7045782"/>
                </a:lnTo>
                <a:lnTo>
                  <a:pt x="4765123" y="7003485"/>
                </a:lnTo>
                <a:lnTo>
                  <a:pt x="4788802" y="6961080"/>
                </a:lnTo>
                <a:lnTo>
                  <a:pt x="4812262" y="6918567"/>
                </a:lnTo>
                <a:lnTo>
                  <a:pt x="4835504" y="6875948"/>
                </a:lnTo>
                <a:lnTo>
                  <a:pt x="4858526" y="6833222"/>
                </a:lnTo>
                <a:lnTo>
                  <a:pt x="4881330" y="6790392"/>
                </a:lnTo>
                <a:lnTo>
                  <a:pt x="4903913" y="6747457"/>
                </a:lnTo>
                <a:lnTo>
                  <a:pt x="4926277" y="6704419"/>
                </a:lnTo>
                <a:lnTo>
                  <a:pt x="4948420" y="6661279"/>
                </a:lnTo>
                <a:lnTo>
                  <a:pt x="4970343" y="6618038"/>
                </a:lnTo>
                <a:lnTo>
                  <a:pt x="4992045" y="6574697"/>
                </a:lnTo>
                <a:lnTo>
                  <a:pt x="5013527" y="6531256"/>
                </a:lnTo>
                <a:lnTo>
                  <a:pt x="5034787" y="6487717"/>
                </a:lnTo>
                <a:lnTo>
                  <a:pt x="5055826" y="6444080"/>
                </a:lnTo>
                <a:lnTo>
                  <a:pt x="5076644" y="6400347"/>
                </a:lnTo>
                <a:lnTo>
                  <a:pt x="5097239" y="6356518"/>
                </a:lnTo>
                <a:lnTo>
                  <a:pt x="5117612" y="6312594"/>
                </a:lnTo>
                <a:lnTo>
                  <a:pt x="5137763" y="6268576"/>
                </a:lnTo>
                <a:lnTo>
                  <a:pt x="5157692" y="6224466"/>
                </a:lnTo>
                <a:lnTo>
                  <a:pt x="5177397" y="6180263"/>
                </a:lnTo>
                <a:lnTo>
                  <a:pt x="5196879" y="6135970"/>
                </a:lnTo>
                <a:lnTo>
                  <a:pt x="5216138" y="6091587"/>
                </a:lnTo>
                <a:lnTo>
                  <a:pt x="5235173" y="6047114"/>
                </a:lnTo>
                <a:lnTo>
                  <a:pt x="5253985" y="6002553"/>
                </a:lnTo>
                <a:lnTo>
                  <a:pt x="5272572" y="5957905"/>
                </a:lnTo>
                <a:lnTo>
                  <a:pt x="5290934" y="5913171"/>
                </a:lnTo>
                <a:lnTo>
                  <a:pt x="5309073" y="5868351"/>
                </a:lnTo>
                <a:lnTo>
                  <a:pt x="5326986" y="5823447"/>
                </a:lnTo>
                <a:lnTo>
                  <a:pt x="5344674" y="5778459"/>
                </a:lnTo>
                <a:lnTo>
                  <a:pt x="5362136" y="5733388"/>
                </a:lnTo>
                <a:lnTo>
                  <a:pt x="5379373" y="5688236"/>
                </a:lnTo>
                <a:lnTo>
                  <a:pt x="5396385" y="5643003"/>
                </a:lnTo>
                <a:lnTo>
                  <a:pt x="5413170" y="5597690"/>
                </a:lnTo>
                <a:lnTo>
                  <a:pt x="5429728" y="5552299"/>
                </a:lnTo>
                <a:lnTo>
                  <a:pt x="5446060" y="5506829"/>
                </a:lnTo>
                <a:lnTo>
                  <a:pt x="5462165" y="5461282"/>
                </a:lnTo>
                <a:lnTo>
                  <a:pt x="5478043" y="5415659"/>
                </a:lnTo>
                <a:lnTo>
                  <a:pt x="5493693" y="5369961"/>
                </a:lnTo>
                <a:lnTo>
                  <a:pt x="5509116" y="5324189"/>
                </a:lnTo>
                <a:lnTo>
                  <a:pt x="5524311" y="5278344"/>
                </a:lnTo>
                <a:lnTo>
                  <a:pt x="5539278" y="5232426"/>
                </a:lnTo>
                <a:lnTo>
                  <a:pt x="5554016" y="5186436"/>
                </a:lnTo>
                <a:lnTo>
                  <a:pt x="5568526" y="5140377"/>
                </a:lnTo>
                <a:lnTo>
                  <a:pt x="5582807" y="5094247"/>
                </a:lnTo>
                <a:lnTo>
                  <a:pt x="5596859" y="5048049"/>
                </a:lnTo>
                <a:lnTo>
                  <a:pt x="5610681" y="5001783"/>
                </a:lnTo>
                <a:lnTo>
                  <a:pt x="5624273" y="4955451"/>
                </a:lnTo>
                <a:lnTo>
                  <a:pt x="5637636" y="4909052"/>
                </a:lnTo>
                <a:lnTo>
                  <a:pt x="5650769" y="4862589"/>
                </a:lnTo>
                <a:lnTo>
                  <a:pt x="5663671" y="4816061"/>
                </a:lnTo>
                <a:lnTo>
                  <a:pt x="5676342" y="4769471"/>
                </a:lnTo>
                <a:lnTo>
                  <a:pt x="5688783" y="4722818"/>
                </a:lnTo>
                <a:lnTo>
                  <a:pt x="5700993" y="4676104"/>
                </a:lnTo>
                <a:lnTo>
                  <a:pt x="5712971" y="4629330"/>
                </a:lnTo>
                <a:lnTo>
                  <a:pt x="5724717" y="4582497"/>
                </a:lnTo>
                <a:lnTo>
                  <a:pt x="5736231" y="4535605"/>
                </a:lnTo>
                <a:lnTo>
                  <a:pt x="5747514" y="4488655"/>
                </a:lnTo>
                <a:lnTo>
                  <a:pt x="5758564" y="4441649"/>
                </a:lnTo>
                <a:lnTo>
                  <a:pt x="5769381" y="4394588"/>
                </a:lnTo>
                <a:lnTo>
                  <a:pt x="5779965" y="4347472"/>
                </a:lnTo>
                <a:lnTo>
                  <a:pt x="5790317" y="4300302"/>
                </a:lnTo>
                <a:lnTo>
                  <a:pt x="5800434" y="4253079"/>
                </a:lnTo>
                <a:lnTo>
                  <a:pt x="5810319" y="4205804"/>
                </a:lnTo>
                <a:lnTo>
                  <a:pt x="5819969" y="4158479"/>
                </a:lnTo>
                <a:lnTo>
                  <a:pt x="5829385" y="4111103"/>
                </a:lnTo>
                <a:lnTo>
                  <a:pt x="5838567" y="4063678"/>
                </a:lnTo>
                <a:lnTo>
                  <a:pt x="5847514" y="4016205"/>
                </a:lnTo>
                <a:lnTo>
                  <a:pt x="5856226" y="3968685"/>
                </a:lnTo>
                <a:lnTo>
                  <a:pt x="5864703" y="3921118"/>
                </a:lnTo>
                <a:lnTo>
                  <a:pt x="5872944" y="3873506"/>
                </a:lnTo>
                <a:lnTo>
                  <a:pt x="5880950" y="3825850"/>
                </a:lnTo>
                <a:lnTo>
                  <a:pt x="5888720" y="3778150"/>
                </a:lnTo>
                <a:lnTo>
                  <a:pt x="5896254" y="3730408"/>
                </a:lnTo>
                <a:lnTo>
                  <a:pt x="5903551" y="3682624"/>
                </a:lnTo>
                <a:lnTo>
                  <a:pt x="5910612" y="3634799"/>
                </a:lnTo>
                <a:lnTo>
                  <a:pt x="5917436" y="3586934"/>
                </a:lnTo>
                <a:lnTo>
                  <a:pt x="5924022" y="3539031"/>
                </a:lnTo>
                <a:lnTo>
                  <a:pt x="5930372" y="3491090"/>
                </a:lnTo>
                <a:lnTo>
                  <a:pt x="5936483" y="3443111"/>
                </a:lnTo>
                <a:lnTo>
                  <a:pt x="5942357" y="3395097"/>
                </a:lnTo>
                <a:lnTo>
                  <a:pt x="5947992" y="3347047"/>
                </a:lnTo>
                <a:lnTo>
                  <a:pt x="5953390" y="3298963"/>
                </a:lnTo>
                <a:lnTo>
                  <a:pt x="5958548" y="3250846"/>
                </a:lnTo>
                <a:lnTo>
                  <a:pt x="5963468" y="3202697"/>
                </a:lnTo>
                <a:lnTo>
                  <a:pt x="5968148" y="3154516"/>
                </a:lnTo>
                <a:lnTo>
                  <a:pt x="5972589" y="3106305"/>
                </a:lnTo>
                <a:lnTo>
                  <a:pt x="5976790" y="3058064"/>
                </a:lnTo>
                <a:lnTo>
                  <a:pt x="5980751" y="3009794"/>
                </a:lnTo>
                <a:lnTo>
                  <a:pt x="5984473" y="2961497"/>
                </a:lnTo>
                <a:lnTo>
                  <a:pt x="5987953" y="2913173"/>
                </a:lnTo>
                <a:lnTo>
                  <a:pt x="5991194" y="2864824"/>
                </a:lnTo>
                <a:lnTo>
                  <a:pt x="5994193" y="2816449"/>
                </a:lnTo>
                <a:lnTo>
                  <a:pt x="5996951" y="2768051"/>
                </a:lnTo>
                <a:lnTo>
                  <a:pt x="5999467" y="2719629"/>
                </a:lnTo>
                <a:lnTo>
                  <a:pt x="6001742" y="2671185"/>
                </a:lnTo>
                <a:lnTo>
                  <a:pt x="6003775" y="2622720"/>
                </a:lnTo>
                <a:lnTo>
                  <a:pt x="6005566" y="2574235"/>
                </a:lnTo>
                <a:lnTo>
                  <a:pt x="6007115" y="2525731"/>
                </a:lnTo>
                <a:lnTo>
                  <a:pt x="6008421" y="2477208"/>
                </a:lnTo>
                <a:lnTo>
                  <a:pt x="6009483" y="2428668"/>
                </a:lnTo>
                <a:lnTo>
                  <a:pt x="6010303" y="2380111"/>
                </a:lnTo>
                <a:lnTo>
                  <a:pt x="6010879" y="2331539"/>
                </a:lnTo>
                <a:lnTo>
                  <a:pt x="6011212" y="2282952"/>
                </a:lnTo>
                <a:lnTo>
                  <a:pt x="6011301" y="2234351"/>
                </a:lnTo>
                <a:lnTo>
                  <a:pt x="6011145" y="2185738"/>
                </a:lnTo>
                <a:lnTo>
                  <a:pt x="6010745" y="2137113"/>
                </a:lnTo>
                <a:lnTo>
                  <a:pt x="6010101" y="2088476"/>
                </a:lnTo>
                <a:lnTo>
                  <a:pt x="6009211" y="2039830"/>
                </a:lnTo>
                <a:lnTo>
                  <a:pt x="6008077" y="1991175"/>
                </a:lnTo>
                <a:lnTo>
                  <a:pt x="6006697" y="1942511"/>
                </a:lnTo>
                <a:lnTo>
                  <a:pt x="6005071" y="1893841"/>
                </a:lnTo>
                <a:lnTo>
                  <a:pt x="6003199" y="1845164"/>
                </a:lnTo>
                <a:lnTo>
                  <a:pt x="6001081" y="1796482"/>
                </a:lnTo>
                <a:lnTo>
                  <a:pt x="5998717" y="1747795"/>
                </a:lnTo>
                <a:lnTo>
                  <a:pt x="5996106" y="1699105"/>
                </a:lnTo>
                <a:lnTo>
                  <a:pt x="5993248" y="1650412"/>
                </a:lnTo>
                <a:lnTo>
                  <a:pt x="5990143" y="1601718"/>
                </a:lnTo>
                <a:lnTo>
                  <a:pt x="5986791" y="1553023"/>
                </a:lnTo>
                <a:lnTo>
                  <a:pt x="5983191" y="1504328"/>
                </a:lnTo>
                <a:lnTo>
                  <a:pt x="5979343" y="1455635"/>
                </a:lnTo>
                <a:lnTo>
                  <a:pt x="5975246" y="1406943"/>
                </a:lnTo>
                <a:lnTo>
                  <a:pt x="5970902" y="1358255"/>
                </a:lnTo>
                <a:lnTo>
                  <a:pt x="5966308" y="1309571"/>
                </a:lnTo>
                <a:lnTo>
                  <a:pt x="5961466" y="1260891"/>
                </a:lnTo>
                <a:lnTo>
                  <a:pt x="5956375" y="1212217"/>
                </a:lnTo>
                <a:lnTo>
                  <a:pt x="5951034" y="1163551"/>
                </a:lnTo>
                <a:lnTo>
                  <a:pt x="5945443" y="1114891"/>
                </a:lnTo>
                <a:lnTo>
                  <a:pt x="5939603" y="1066241"/>
                </a:lnTo>
                <a:lnTo>
                  <a:pt x="5933512" y="1017600"/>
                </a:lnTo>
                <a:lnTo>
                  <a:pt x="5927171" y="968969"/>
                </a:lnTo>
                <a:lnTo>
                  <a:pt x="5920579" y="920350"/>
                </a:lnTo>
                <a:lnTo>
                  <a:pt x="5913737" y="871744"/>
                </a:lnTo>
                <a:lnTo>
                  <a:pt x="5906643" y="823150"/>
                </a:lnTo>
                <a:lnTo>
                  <a:pt x="5899297" y="774571"/>
                </a:lnTo>
                <a:lnTo>
                  <a:pt x="5891701" y="726007"/>
                </a:lnTo>
                <a:lnTo>
                  <a:pt x="5883852" y="677459"/>
                </a:lnTo>
                <a:lnTo>
                  <a:pt x="5875751" y="628928"/>
                </a:lnTo>
                <a:lnTo>
                  <a:pt x="5867397" y="580415"/>
                </a:lnTo>
                <a:lnTo>
                  <a:pt x="5858791" y="531921"/>
                </a:lnTo>
                <a:lnTo>
                  <a:pt x="5849932" y="483446"/>
                </a:lnTo>
                <a:lnTo>
                  <a:pt x="5840819" y="434993"/>
                </a:lnTo>
                <a:lnTo>
                  <a:pt x="5831454" y="386561"/>
                </a:lnTo>
                <a:lnTo>
                  <a:pt x="5821834" y="338151"/>
                </a:lnTo>
                <a:lnTo>
                  <a:pt x="5811961" y="289766"/>
                </a:lnTo>
                <a:lnTo>
                  <a:pt x="5801833" y="241404"/>
                </a:lnTo>
                <a:lnTo>
                  <a:pt x="5791451" y="193068"/>
                </a:lnTo>
                <a:lnTo>
                  <a:pt x="5780815" y="144759"/>
                </a:lnTo>
                <a:lnTo>
                  <a:pt x="5769923" y="96476"/>
                </a:lnTo>
                <a:lnTo>
                  <a:pt x="5758777" y="48222"/>
                </a:lnTo>
                <a:lnTo>
                  <a:pt x="5747374" y="-2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65558" t="-21782" r="-844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="" xmlns:a16="http://schemas.microsoft.com/office/drawing/2014/main" id="{2A41B8EE-9F3D-764E-9D80-ECF33744A903}"/>
              </a:ext>
            </a:extLst>
          </p:cNvPr>
          <p:cNvSpPr/>
          <p:nvPr/>
        </p:nvSpPr>
        <p:spPr>
          <a:xfrm flipH="1">
            <a:off x="7683341" y="0"/>
            <a:ext cx="4508659" cy="6858000"/>
          </a:xfrm>
          <a:custGeom>
            <a:avLst/>
            <a:gdLst/>
            <a:ahLst/>
            <a:cxnLst/>
            <a:rect l="l" t="t" r="r" b="b"/>
            <a:pathLst>
              <a:path w="6011545" h="9144000">
                <a:moveTo>
                  <a:pt x="5747374" y="-2"/>
                </a:moveTo>
                <a:lnTo>
                  <a:pt x="764466" y="-2"/>
                </a:lnTo>
                <a:lnTo>
                  <a:pt x="765520" y="2080"/>
                </a:lnTo>
                <a:lnTo>
                  <a:pt x="129" y="2080"/>
                </a:lnTo>
                <a:lnTo>
                  <a:pt x="2" y="9143997"/>
                </a:lnTo>
                <a:lnTo>
                  <a:pt x="3129015" y="9143997"/>
                </a:lnTo>
                <a:lnTo>
                  <a:pt x="3376310" y="8893947"/>
                </a:lnTo>
                <a:lnTo>
                  <a:pt x="3410189" y="8857809"/>
                </a:lnTo>
                <a:lnTo>
                  <a:pt x="3443862" y="8821520"/>
                </a:lnTo>
                <a:lnTo>
                  <a:pt x="3477328" y="8785078"/>
                </a:lnTo>
                <a:lnTo>
                  <a:pt x="3510587" y="8748486"/>
                </a:lnTo>
                <a:lnTo>
                  <a:pt x="3543638" y="8711745"/>
                </a:lnTo>
                <a:lnTo>
                  <a:pt x="3576482" y="8674854"/>
                </a:lnTo>
                <a:lnTo>
                  <a:pt x="3609118" y="8637816"/>
                </a:lnTo>
                <a:lnTo>
                  <a:pt x="3641546" y="8600631"/>
                </a:lnTo>
                <a:lnTo>
                  <a:pt x="3673765" y="8563300"/>
                </a:lnTo>
                <a:lnTo>
                  <a:pt x="3705776" y="8525824"/>
                </a:lnTo>
                <a:lnTo>
                  <a:pt x="3737578" y="8488204"/>
                </a:lnTo>
                <a:lnTo>
                  <a:pt x="3769171" y="8450441"/>
                </a:lnTo>
                <a:lnTo>
                  <a:pt x="3800554" y="8412536"/>
                </a:lnTo>
                <a:lnTo>
                  <a:pt x="3831728" y="8374489"/>
                </a:lnTo>
                <a:lnTo>
                  <a:pt x="3862692" y="8336302"/>
                </a:lnTo>
                <a:lnTo>
                  <a:pt x="3893446" y="8297976"/>
                </a:lnTo>
                <a:lnTo>
                  <a:pt x="3923989" y="8259511"/>
                </a:lnTo>
                <a:lnTo>
                  <a:pt x="3954322" y="8220908"/>
                </a:lnTo>
                <a:lnTo>
                  <a:pt x="3984444" y="8182169"/>
                </a:lnTo>
                <a:lnTo>
                  <a:pt x="4014355" y="8143294"/>
                </a:lnTo>
                <a:lnTo>
                  <a:pt x="4044054" y="8104285"/>
                </a:lnTo>
                <a:lnTo>
                  <a:pt x="4073542" y="8065141"/>
                </a:lnTo>
                <a:lnTo>
                  <a:pt x="4102818" y="8025865"/>
                </a:lnTo>
                <a:lnTo>
                  <a:pt x="4131882" y="7986457"/>
                </a:lnTo>
                <a:lnTo>
                  <a:pt x="4160733" y="7946917"/>
                </a:lnTo>
                <a:lnTo>
                  <a:pt x="4189372" y="7907248"/>
                </a:lnTo>
                <a:lnTo>
                  <a:pt x="4217798" y="7867449"/>
                </a:lnTo>
                <a:lnTo>
                  <a:pt x="4246011" y="7827522"/>
                </a:lnTo>
                <a:lnTo>
                  <a:pt x="4274010" y="7787468"/>
                </a:lnTo>
                <a:lnTo>
                  <a:pt x="4301796" y="7747287"/>
                </a:lnTo>
                <a:lnTo>
                  <a:pt x="4329368" y="7706981"/>
                </a:lnTo>
                <a:lnTo>
                  <a:pt x="4356725" y="7666551"/>
                </a:lnTo>
                <a:lnTo>
                  <a:pt x="4383869" y="7625996"/>
                </a:lnTo>
                <a:lnTo>
                  <a:pt x="4410797" y="7585320"/>
                </a:lnTo>
                <a:lnTo>
                  <a:pt x="4437511" y="7544521"/>
                </a:lnTo>
                <a:lnTo>
                  <a:pt x="4464010" y="7503602"/>
                </a:lnTo>
                <a:lnTo>
                  <a:pt x="4490293" y="7462562"/>
                </a:lnTo>
                <a:lnTo>
                  <a:pt x="4516361" y="7421404"/>
                </a:lnTo>
                <a:lnTo>
                  <a:pt x="4542213" y="7380128"/>
                </a:lnTo>
                <a:lnTo>
                  <a:pt x="4567848" y="7338735"/>
                </a:lnTo>
                <a:lnTo>
                  <a:pt x="4593268" y="7297225"/>
                </a:lnTo>
                <a:lnTo>
                  <a:pt x="4618470" y="7255601"/>
                </a:lnTo>
                <a:lnTo>
                  <a:pt x="4643456" y="7213862"/>
                </a:lnTo>
                <a:lnTo>
                  <a:pt x="4668225" y="7172009"/>
                </a:lnTo>
                <a:lnTo>
                  <a:pt x="4692776" y="7130045"/>
                </a:lnTo>
                <a:lnTo>
                  <a:pt x="4717109" y="7087968"/>
                </a:lnTo>
                <a:lnTo>
                  <a:pt x="4741225" y="7045782"/>
                </a:lnTo>
                <a:lnTo>
                  <a:pt x="4765123" y="7003485"/>
                </a:lnTo>
                <a:lnTo>
                  <a:pt x="4788802" y="6961080"/>
                </a:lnTo>
                <a:lnTo>
                  <a:pt x="4812262" y="6918567"/>
                </a:lnTo>
                <a:lnTo>
                  <a:pt x="4835504" y="6875948"/>
                </a:lnTo>
                <a:lnTo>
                  <a:pt x="4858526" y="6833222"/>
                </a:lnTo>
                <a:lnTo>
                  <a:pt x="4881330" y="6790392"/>
                </a:lnTo>
                <a:lnTo>
                  <a:pt x="4903913" y="6747457"/>
                </a:lnTo>
                <a:lnTo>
                  <a:pt x="4926277" y="6704419"/>
                </a:lnTo>
                <a:lnTo>
                  <a:pt x="4948420" y="6661279"/>
                </a:lnTo>
                <a:lnTo>
                  <a:pt x="4970343" y="6618038"/>
                </a:lnTo>
                <a:lnTo>
                  <a:pt x="4992045" y="6574697"/>
                </a:lnTo>
                <a:lnTo>
                  <a:pt x="5013527" y="6531256"/>
                </a:lnTo>
                <a:lnTo>
                  <a:pt x="5034787" y="6487717"/>
                </a:lnTo>
                <a:lnTo>
                  <a:pt x="5055826" y="6444080"/>
                </a:lnTo>
                <a:lnTo>
                  <a:pt x="5076644" y="6400347"/>
                </a:lnTo>
                <a:lnTo>
                  <a:pt x="5097239" y="6356518"/>
                </a:lnTo>
                <a:lnTo>
                  <a:pt x="5117612" y="6312594"/>
                </a:lnTo>
                <a:lnTo>
                  <a:pt x="5137763" y="6268576"/>
                </a:lnTo>
                <a:lnTo>
                  <a:pt x="5157692" y="6224466"/>
                </a:lnTo>
                <a:lnTo>
                  <a:pt x="5177397" y="6180263"/>
                </a:lnTo>
                <a:lnTo>
                  <a:pt x="5196879" y="6135970"/>
                </a:lnTo>
                <a:lnTo>
                  <a:pt x="5216138" y="6091587"/>
                </a:lnTo>
                <a:lnTo>
                  <a:pt x="5235173" y="6047114"/>
                </a:lnTo>
                <a:lnTo>
                  <a:pt x="5253985" y="6002553"/>
                </a:lnTo>
                <a:lnTo>
                  <a:pt x="5272572" y="5957905"/>
                </a:lnTo>
                <a:lnTo>
                  <a:pt x="5290934" y="5913171"/>
                </a:lnTo>
                <a:lnTo>
                  <a:pt x="5309073" y="5868351"/>
                </a:lnTo>
                <a:lnTo>
                  <a:pt x="5326986" y="5823447"/>
                </a:lnTo>
                <a:lnTo>
                  <a:pt x="5344674" y="5778459"/>
                </a:lnTo>
                <a:lnTo>
                  <a:pt x="5362136" y="5733388"/>
                </a:lnTo>
                <a:lnTo>
                  <a:pt x="5379373" y="5688236"/>
                </a:lnTo>
                <a:lnTo>
                  <a:pt x="5396385" y="5643003"/>
                </a:lnTo>
                <a:lnTo>
                  <a:pt x="5413170" y="5597690"/>
                </a:lnTo>
                <a:lnTo>
                  <a:pt x="5429728" y="5552299"/>
                </a:lnTo>
                <a:lnTo>
                  <a:pt x="5446060" y="5506829"/>
                </a:lnTo>
                <a:lnTo>
                  <a:pt x="5462165" y="5461282"/>
                </a:lnTo>
                <a:lnTo>
                  <a:pt x="5478043" y="5415659"/>
                </a:lnTo>
                <a:lnTo>
                  <a:pt x="5493693" y="5369961"/>
                </a:lnTo>
                <a:lnTo>
                  <a:pt x="5509116" y="5324189"/>
                </a:lnTo>
                <a:lnTo>
                  <a:pt x="5524311" y="5278344"/>
                </a:lnTo>
                <a:lnTo>
                  <a:pt x="5539278" y="5232426"/>
                </a:lnTo>
                <a:lnTo>
                  <a:pt x="5554016" y="5186436"/>
                </a:lnTo>
                <a:lnTo>
                  <a:pt x="5568526" y="5140377"/>
                </a:lnTo>
                <a:lnTo>
                  <a:pt x="5582807" y="5094247"/>
                </a:lnTo>
                <a:lnTo>
                  <a:pt x="5596859" y="5048049"/>
                </a:lnTo>
                <a:lnTo>
                  <a:pt x="5610681" y="5001783"/>
                </a:lnTo>
                <a:lnTo>
                  <a:pt x="5624273" y="4955451"/>
                </a:lnTo>
                <a:lnTo>
                  <a:pt x="5637636" y="4909052"/>
                </a:lnTo>
                <a:lnTo>
                  <a:pt x="5650769" y="4862589"/>
                </a:lnTo>
                <a:lnTo>
                  <a:pt x="5663671" y="4816061"/>
                </a:lnTo>
                <a:lnTo>
                  <a:pt x="5676342" y="4769471"/>
                </a:lnTo>
                <a:lnTo>
                  <a:pt x="5688783" y="4722818"/>
                </a:lnTo>
                <a:lnTo>
                  <a:pt x="5700993" y="4676104"/>
                </a:lnTo>
                <a:lnTo>
                  <a:pt x="5712971" y="4629330"/>
                </a:lnTo>
                <a:lnTo>
                  <a:pt x="5724717" y="4582497"/>
                </a:lnTo>
                <a:lnTo>
                  <a:pt x="5736231" y="4535605"/>
                </a:lnTo>
                <a:lnTo>
                  <a:pt x="5747514" y="4488655"/>
                </a:lnTo>
                <a:lnTo>
                  <a:pt x="5758564" y="4441649"/>
                </a:lnTo>
                <a:lnTo>
                  <a:pt x="5769381" y="4394588"/>
                </a:lnTo>
                <a:lnTo>
                  <a:pt x="5779965" y="4347472"/>
                </a:lnTo>
                <a:lnTo>
                  <a:pt x="5790317" y="4300302"/>
                </a:lnTo>
                <a:lnTo>
                  <a:pt x="5800434" y="4253079"/>
                </a:lnTo>
                <a:lnTo>
                  <a:pt x="5810319" y="4205804"/>
                </a:lnTo>
                <a:lnTo>
                  <a:pt x="5819969" y="4158479"/>
                </a:lnTo>
                <a:lnTo>
                  <a:pt x="5829385" y="4111103"/>
                </a:lnTo>
                <a:lnTo>
                  <a:pt x="5838567" y="4063678"/>
                </a:lnTo>
                <a:lnTo>
                  <a:pt x="5847514" y="4016205"/>
                </a:lnTo>
                <a:lnTo>
                  <a:pt x="5856226" y="3968685"/>
                </a:lnTo>
                <a:lnTo>
                  <a:pt x="5864703" y="3921118"/>
                </a:lnTo>
                <a:lnTo>
                  <a:pt x="5872944" y="3873506"/>
                </a:lnTo>
                <a:lnTo>
                  <a:pt x="5880950" y="3825850"/>
                </a:lnTo>
                <a:lnTo>
                  <a:pt x="5888720" y="3778150"/>
                </a:lnTo>
                <a:lnTo>
                  <a:pt x="5896254" y="3730408"/>
                </a:lnTo>
                <a:lnTo>
                  <a:pt x="5903551" y="3682624"/>
                </a:lnTo>
                <a:lnTo>
                  <a:pt x="5910612" y="3634799"/>
                </a:lnTo>
                <a:lnTo>
                  <a:pt x="5917436" y="3586934"/>
                </a:lnTo>
                <a:lnTo>
                  <a:pt x="5924022" y="3539031"/>
                </a:lnTo>
                <a:lnTo>
                  <a:pt x="5930372" y="3491090"/>
                </a:lnTo>
                <a:lnTo>
                  <a:pt x="5936483" y="3443111"/>
                </a:lnTo>
                <a:lnTo>
                  <a:pt x="5942357" y="3395097"/>
                </a:lnTo>
                <a:lnTo>
                  <a:pt x="5947992" y="3347047"/>
                </a:lnTo>
                <a:lnTo>
                  <a:pt x="5953390" y="3298963"/>
                </a:lnTo>
                <a:lnTo>
                  <a:pt x="5958548" y="3250846"/>
                </a:lnTo>
                <a:lnTo>
                  <a:pt x="5963468" y="3202697"/>
                </a:lnTo>
                <a:lnTo>
                  <a:pt x="5968148" y="3154516"/>
                </a:lnTo>
                <a:lnTo>
                  <a:pt x="5972589" y="3106305"/>
                </a:lnTo>
                <a:lnTo>
                  <a:pt x="5976790" y="3058064"/>
                </a:lnTo>
                <a:lnTo>
                  <a:pt x="5980751" y="3009794"/>
                </a:lnTo>
                <a:lnTo>
                  <a:pt x="5984473" y="2961497"/>
                </a:lnTo>
                <a:lnTo>
                  <a:pt x="5987953" y="2913173"/>
                </a:lnTo>
                <a:lnTo>
                  <a:pt x="5991194" y="2864824"/>
                </a:lnTo>
                <a:lnTo>
                  <a:pt x="5994193" y="2816449"/>
                </a:lnTo>
                <a:lnTo>
                  <a:pt x="5996951" y="2768051"/>
                </a:lnTo>
                <a:lnTo>
                  <a:pt x="5999467" y="2719629"/>
                </a:lnTo>
                <a:lnTo>
                  <a:pt x="6001742" y="2671185"/>
                </a:lnTo>
                <a:lnTo>
                  <a:pt x="6003775" y="2622720"/>
                </a:lnTo>
                <a:lnTo>
                  <a:pt x="6005566" y="2574235"/>
                </a:lnTo>
                <a:lnTo>
                  <a:pt x="6007115" y="2525731"/>
                </a:lnTo>
                <a:lnTo>
                  <a:pt x="6008421" y="2477208"/>
                </a:lnTo>
                <a:lnTo>
                  <a:pt x="6009483" y="2428668"/>
                </a:lnTo>
                <a:lnTo>
                  <a:pt x="6010303" y="2380111"/>
                </a:lnTo>
                <a:lnTo>
                  <a:pt x="6010879" y="2331539"/>
                </a:lnTo>
                <a:lnTo>
                  <a:pt x="6011212" y="2282952"/>
                </a:lnTo>
                <a:lnTo>
                  <a:pt x="6011301" y="2234351"/>
                </a:lnTo>
                <a:lnTo>
                  <a:pt x="6011145" y="2185738"/>
                </a:lnTo>
                <a:lnTo>
                  <a:pt x="6010745" y="2137113"/>
                </a:lnTo>
                <a:lnTo>
                  <a:pt x="6010101" y="2088476"/>
                </a:lnTo>
                <a:lnTo>
                  <a:pt x="6009211" y="2039830"/>
                </a:lnTo>
                <a:lnTo>
                  <a:pt x="6008077" y="1991175"/>
                </a:lnTo>
                <a:lnTo>
                  <a:pt x="6006697" y="1942511"/>
                </a:lnTo>
                <a:lnTo>
                  <a:pt x="6005071" y="1893841"/>
                </a:lnTo>
                <a:lnTo>
                  <a:pt x="6003199" y="1845164"/>
                </a:lnTo>
                <a:lnTo>
                  <a:pt x="6001081" y="1796482"/>
                </a:lnTo>
                <a:lnTo>
                  <a:pt x="5998717" y="1747795"/>
                </a:lnTo>
                <a:lnTo>
                  <a:pt x="5996106" y="1699105"/>
                </a:lnTo>
                <a:lnTo>
                  <a:pt x="5993248" y="1650412"/>
                </a:lnTo>
                <a:lnTo>
                  <a:pt x="5990143" y="1601718"/>
                </a:lnTo>
                <a:lnTo>
                  <a:pt x="5986791" y="1553023"/>
                </a:lnTo>
                <a:lnTo>
                  <a:pt x="5983191" y="1504328"/>
                </a:lnTo>
                <a:lnTo>
                  <a:pt x="5979343" y="1455635"/>
                </a:lnTo>
                <a:lnTo>
                  <a:pt x="5975246" y="1406943"/>
                </a:lnTo>
                <a:lnTo>
                  <a:pt x="5970902" y="1358255"/>
                </a:lnTo>
                <a:lnTo>
                  <a:pt x="5966308" y="1309571"/>
                </a:lnTo>
                <a:lnTo>
                  <a:pt x="5961466" y="1260891"/>
                </a:lnTo>
                <a:lnTo>
                  <a:pt x="5956375" y="1212217"/>
                </a:lnTo>
                <a:lnTo>
                  <a:pt x="5951034" y="1163551"/>
                </a:lnTo>
                <a:lnTo>
                  <a:pt x="5945443" y="1114891"/>
                </a:lnTo>
                <a:lnTo>
                  <a:pt x="5939603" y="1066241"/>
                </a:lnTo>
                <a:lnTo>
                  <a:pt x="5933512" y="1017600"/>
                </a:lnTo>
                <a:lnTo>
                  <a:pt x="5927171" y="968969"/>
                </a:lnTo>
                <a:lnTo>
                  <a:pt x="5920579" y="920350"/>
                </a:lnTo>
                <a:lnTo>
                  <a:pt x="5913737" y="871744"/>
                </a:lnTo>
                <a:lnTo>
                  <a:pt x="5906643" y="823150"/>
                </a:lnTo>
                <a:lnTo>
                  <a:pt x="5899297" y="774571"/>
                </a:lnTo>
                <a:lnTo>
                  <a:pt x="5891701" y="726007"/>
                </a:lnTo>
                <a:lnTo>
                  <a:pt x="5883852" y="677459"/>
                </a:lnTo>
                <a:lnTo>
                  <a:pt x="5875751" y="628928"/>
                </a:lnTo>
                <a:lnTo>
                  <a:pt x="5867397" y="580415"/>
                </a:lnTo>
                <a:lnTo>
                  <a:pt x="5858791" y="531921"/>
                </a:lnTo>
                <a:lnTo>
                  <a:pt x="5849932" y="483446"/>
                </a:lnTo>
                <a:lnTo>
                  <a:pt x="5840819" y="434993"/>
                </a:lnTo>
                <a:lnTo>
                  <a:pt x="5831454" y="386561"/>
                </a:lnTo>
                <a:lnTo>
                  <a:pt x="5821834" y="338151"/>
                </a:lnTo>
                <a:lnTo>
                  <a:pt x="5811961" y="289766"/>
                </a:lnTo>
                <a:lnTo>
                  <a:pt x="5801833" y="241404"/>
                </a:lnTo>
                <a:lnTo>
                  <a:pt x="5791451" y="193068"/>
                </a:lnTo>
                <a:lnTo>
                  <a:pt x="5780815" y="144759"/>
                </a:lnTo>
                <a:lnTo>
                  <a:pt x="5769923" y="96476"/>
                </a:lnTo>
                <a:lnTo>
                  <a:pt x="5758777" y="48222"/>
                </a:lnTo>
                <a:lnTo>
                  <a:pt x="5747374" y="-2"/>
                </a:lnTo>
                <a:close/>
              </a:path>
            </a:pathLst>
          </a:custGeom>
          <a:gradFill flip="none" rotWithShape="1">
            <a:gsLst>
              <a:gs pos="81000">
                <a:srgbClr val="0FC74E">
                  <a:alpha val="73000"/>
                  <a:lumMod val="86000"/>
                </a:srgbClr>
              </a:gs>
              <a:gs pos="100000">
                <a:schemeClr val="accent1">
                  <a:lumMod val="95000"/>
                  <a:lumOff val="5000"/>
                  <a:alpha val="60000"/>
                </a:schemeClr>
              </a:gs>
              <a:gs pos="29000">
                <a:schemeClr val="accent3">
                  <a:lumMod val="65000"/>
                  <a:alpha val="9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392410"/>
            <a:ext cx="10081120" cy="372294"/>
          </a:xfrm>
        </p:spPr>
        <p:txBody>
          <a:bodyPr/>
          <a:lstStyle/>
          <a:p>
            <a:r>
              <a:rPr lang="ru-RU" dirty="0"/>
              <a:t>Электронное взаимодействие с ФССП России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5440" y="908720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Ключевые элементы целевого состояния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1785" y="1556794"/>
            <a:ext cx="3672408" cy="4896545"/>
          </a:xfrm>
          <a:prstGeom prst="roundRect">
            <a:avLst>
              <a:gd name="adj" fmla="val 5676"/>
            </a:avLst>
          </a:prstGeom>
          <a:solidFill>
            <a:schemeClr val="bg1"/>
          </a:solidFill>
          <a:ln w="28575"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32000" rIns="7200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  <a:buClr>
                <a:srgbClr val="C00000"/>
              </a:buClr>
              <a:buSzPct val="14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Через личный кабинет ЕПГУ для зарегистрированных в единой системе идентификации и аутентификации (далее – ЕСИА) физических и юридических лиц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59796" y="1556792"/>
            <a:ext cx="3672408" cy="4896545"/>
          </a:xfrm>
          <a:prstGeom prst="roundRect">
            <a:avLst>
              <a:gd name="adj" fmla="val 5049"/>
            </a:avLst>
          </a:prstGeom>
          <a:solidFill>
            <a:schemeClr val="bg1"/>
          </a:solidFill>
          <a:ln w="28575"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32000" rIns="7200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  <a:buClr>
                <a:srgbClr val="C00000"/>
              </a:buClr>
              <a:buSzPct val="14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Через подключение к интерфейсу программирования приложений (API) Единого портала государственных и муниципальных услуг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73546" y="1556792"/>
            <a:ext cx="3672408" cy="4896545"/>
          </a:xfrm>
          <a:prstGeom prst="roundRect">
            <a:avLst>
              <a:gd name="adj" fmla="val 7557"/>
            </a:avLst>
          </a:prstGeom>
          <a:solidFill>
            <a:schemeClr val="bg1"/>
          </a:solidFill>
          <a:ln w="28575"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32000" rIns="72000" bIns="108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  <a:buClr>
                <a:srgbClr val="C00000"/>
              </a:buClr>
              <a:buSzPct val="14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Через Систему Межведомственного Электронного Взаимодействия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lnSpc>
                <a:spcPct val="114000"/>
              </a:lnSpc>
              <a:buClr>
                <a:srgbClr val="C00000"/>
              </a:buClr>
              <a:buSzPct val="140000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СМЭВ 3.0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2" r="3674" b="9662"/>
          <a:stretch/>
        </p:blipFill>
        <p:spPr>
          <a:xfrm>
            <a:off x="4259796" y="1556793"/>
            <a:ext cx="3672408" cy="3312368"/>
          </a:xfrm>
          <a:prstGeom prst="round2SameRect">
            <a:avLst>
              <a:gd name="adj1" fmla="val 4978"/>
              <a:gd name="adj2" fmla="val 0"/>
            </a:avLst>
          </a:prstGeom>
        </p:spPr>
      </p:pic>
      <p:pic>
        <p:nvPicPr>
          <p:cNvPr id="1026" name="Picture 2" descr="Man Using His Laptop in the Office Free Stock Phot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2" r="19456" b="19609"/>
          <a:stretch/>
        </p:blipFill>
        <p:spPr bwMode="auto">
          <a:xfrm>
            <a:off x="351785" y="1556793"/>
            <a:ext cx="3666669" cy="3312367"/>
          </a:xfrm>
          <a:prstGeom prst="round2SameRect">
            <a:avLst>
              <a:gd name="adj1" fmla="val 6012"/>
              <a:gd name="adj2" fmla="val 0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covis.com/global/wp-content/uploads/2020/05/The_Chinese_Corporate_Social_Credit_System-1280x5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0" r="4351"/>
          <a:stretch/>
        </p:blipFill>
        <p:spPr bwMode="auto">
          <a:xfrm>
            <a:off x="8184232" y="1556791"/>
            <a:ext cx="3661722" cy="3312371"/>
          </a:xfrm>
          <a:prstGeom prst="round2SameRect">
            <a:avLst>
              <a:gd name="adj1" fmla="val 7465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Кабинет ЮЛ на ЕПГУ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55440" y="908720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Преимущества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72449" y="1435551"/>
            <a:ext cx="4201144" cy="2510529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" rIns="72000" bIns="14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Автоматическая обработка и предоставление информации о ходе и о наличии исполнительных производств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банка данных по ЮЛ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6493541" y="1717415"/>
            <a:ext cx="794932" cy="787100"/>
            <a:chOff x="844551" y="6738938"/>
            <a:chExt cx="644525" cy="638175"/>
          </a:xfrm>
          <a:solidFill>
            <a:schemeClr val="accent3">
              <a:lumMod val="75000"/>
            </a:schemeClr>
          </a:solidFill>
          <a:effectLst>
            <a:outerShdw dist="25400" dir="1800000" sx="104000" sy="104000" algn="ctr" rotWithShape="0">
              <a:schemeClr val="accent3">
                <a:lumMod val="60000"/>
                <a:lumOff val="40000"/>
                <a:alpha val="50000"/>
              </a:schemeClr>
            </a:outerShdw>
          </a:effectLst>
        </p:grpSpPr>
        <p:sp>
          <p:nvSpPr>
            <p:cNvPr id="26" name="Freeform 33"/>
            <p:cNvSpPr>
              <a:spLocks noEditPoints="1"/>
            </p:cNvSpPr>
            <p:nvPr/>
          </p:nvSpPr>
          <p:spPr bwMode="auto">
            <a:xfrm>
              <a:off x="844551" y="6738938"/>
              <a:ext cx="644525" cy="638175"/>
            </a:xfrm>
            <a:custGeom>
              <a:avLst/>
              <a:gdLst>
                <a:gd name="T0" fmla="*/ 160 w 169"/>
                <a:gd name="T1" fmla="*/ 37 h 167"/>
                <a:gd name="T2" fmla="*/ 141 w 169"/>
                <a:gd name="T3" fmla="*/ 42 h 167"/>
                <a:gd name="T4" fmla="*/ 129 w 169"/>
                <a:gd name="T5" fmla="*/ 63 h 167"/>
                <a:gd name="T6" fmla="*/ 129 w 169"/>
                <a:gd name="T7" fmla="*/ 45 h 167"/>
                <a:gd name="T8" fmla="*/ 126 w 169"/>
                <a:gd name="T9" fmla="*/ 42 h 167"/>
                <a:gd name="T10" fmla="*/ 123 w 169"/>
                <a:gd name="T11" fmla="*/ 45 h 167"/>
                <a:gd name="T12" fmla="*/ 123 w 169"/>
                <a:gd name="T13" fmla="*/ 74 h 167"/>
                <a:gd name="T14" fmla="*/ 87 w 169"/>
                <a:gd name="T15" fmla="*/ 136 h 167"/>
                <a:gd name="T16" fmla="*/ 86 w 169"/>
                <a:gd name="T17" fmla="*/ 137 h 167"/>
                <a:gd name="T18" fmla="*/ 84 w 169"/>
                <a:gd name="T19" fmla="*/ 160 h 167"/>
                <a:gd name="T20" fmla="*/ 6 w 169"/>
                <a:gd name="T21" fmla="*/ 160 h 167"/>
                <a:gd name="T22" fmla="*/ 6 w 169"/>
                <a:gd name="T23" fmla="*/ 6 h 167"/>
                <a:gd name="T24" fmla="*/ 123 w 169"/>
                <a:gd name="T25" fmla="*/ 6 h 167"/>
                <a:gd name="T26" fmla="*/ 123 w 169"/>
                <a:gd name="T27" fmla="*/ 16 h 167"/>
                <a:gd name="T28" fmla="*/ 126 w 169"/>
                <a:gd name="T29" fmla="*/ 19 h 167"/>
                <a:gd name="T30" fmla="*/ 129 w 169"/>
                <a:gd name="T31" fmla="*/ 16 h 167"/>
                <a:gd name="T32" fmla="*/ 129 w 169"/>
                <a:gd name="T33" fmla="*/ 3 h 167"/>
                <a:gd name="T34" fmla="*/ 126 w 169"/>
                <a:gd name="T35" fmla="*/ 0 h 167"/>
                <a:gd name="T36" fmla="*/ 3 w 169"/>
                <a:gd name="T37" fmla="*/ 0 h 167"/>
                <a:gd name="T38" fmla="*/ 0 w 169"/>
                <a:gd name="T39" fmla="*/ 3 h 167"/>
                <a:gd name="T40" fmla="*/ 0 w 169"/>
                <a:gd name="T41" fmla="*/ 163 h 167"/>
                <a:gd name="T42" fmla="*/ 3 w 169"/>
                <a:gd name="T43" fmla="*/ 167 h 167"/>
                <a:gd name="T44" fmla="*/ 126 w 169"/>
                <a:gd name="T45" fmla="*/ 167 h 167"/>
                <a:gd name="T46" fmla="*/ 129 w 169"/>
                <a:gd name="T47" fmla="*/ 163 h 167"/>
                <a:gd name="T48" fmla="*/ 129 w 169"/>
                <a:gd name="T49" fmla="*/ 118 h 167"/>
                <a:gd name="T50" fmla="*/ 165 w 169"/>
                <a:gd name="T51" fmla="*/ 55 h 167"/>
                <a:gd name="T52" fmla="*/ 160 w 169"/>
                <a:gd name="T53" fmla="*/ 37 h 167"/>
                <a:gd name="T54" fmla="*/ 92 w 169"/>
                <a:gd name="T55" fmla="*/ 143 h 167"/>
                <a:gd name="T56" fmla="*/ 102 w 169"/>
                <a:gd name="T57" fmla="*/ 149 h 167"/>
                <a:gd name="T58" fmla="*/ 91 w 169"/>
                <a:gd name="T59" fmla="*/ 156 h 167"/>
                <a:gd name="T60" fmla="*/ 92 w 169"/>
                <a:gd name="T61" fmla="*/ 143 h 167"/>
                <a:gd name="T62" fmla="*/ 123 w 169"/>
                <a:gd name="T63" fmla="*/ 160 h 167"/>
                <a:gd name="T64" fmla="*/ 97 w 169"/>
                <a:gd name="T65" fmla="*/ 160 h 167"/>
                <a:gd name="T66" fmla="*/ 110 w 169"/>
                <a:gd name="T67" fmla="*/ 151 h 167"/>
                <a:gd name="T68" fmla="*/ 110 w 169"/>
                <a:gd name="T69" fmla="*/ 150 h 167"/>
                <a:gd name="T70" fmla="*/ 123 w 169"/>
                <a:gd name="T71" fmla="*/ 129 h 167"/>
                <a:gd name="T72" fmla="*/ 123 w 169"/>
                <a:gd name="T73" fmla="*/ 160 h 167"/>
                <a:gd name="T74" fmla="*/ 106 w 169"/>
                <a:gd name="T75" fmla="*/ 144 h 167"/>
                <a:gd name="T76" fmla="*/ 94 w 169"/>
                <a:gd name="T77" fmla="*/ 137 h 167"/>
                <a:gd name="T78" fmla="*/ 142 w 169"/>
                <a:gd name="T79" fmla="*/ 54 h 167"/>
                <a:gd name="T80" fmla="*/ 154 w 169"/>
                <a:gd name="T81" fmla="*/ 61 h 167"/>
                <a:gd name="T82" fmla="*/ 106 w 169"/>
                <a:gd name="T83" fmla="*/ 144 h 167"/>
                <a:gd name="T84" fmla="*/ 159 w 169"/>
                <a:gd name="T85" fmla="*/ 52 h 167"/>
                <a:gd name="T86" fmla="*/ 157 w 169"/>
                <a:gd name="T87" fmla="*/ 55 h 167"/>
                <a:gd name="T88" fmla="*/ 145 w 169"/>
                <a:gd name="T89" fmla="*/ 48 h 167"/>
                <a:gd name="T90" fmla="*/ 147 w 169"/>
                <a:gd name="T91" fmla="*/ 45 h 167"/>
                <a:gd name="T92" fmla="*/ 157 w 169"/>
                <a:gd name="T93" fmla="*/ 42 h 167"/>
                <a:gd name="T94" fmla="*/ 159 w 169"/>
                <a:gd name="T95" fmla="*/ 52 h 167"/>
                <a:gd name="T96" fmla="*/ 159 w 169"/>
                <a:gd name="T97" fmla="*/ 52 h 167"/>
                <a:gd name="T98" fmla="*/ 159 w 169"/>
                <a:gd name="T99" fmla="*/ 5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167">
                  <a:moveTo>
                    <a:pt x="160" y="37"/>
                  </a:moveTo>
                  <a:cubicBezTo>
                    <a:pt x="153" y="33"/>
                    <a:pt x="145" y="35"/>
                    <a:pt x="141" y="4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9" y="43"/>
                    <a:pt x="128" y="42"/>
                    <a:pt x="126" y="42"/>
                  </a:cubicBezTo>
                  <a:cubicBezTo>
                    <a:pt x="124" y="42"/>
                    <a:pt x="123" y="43"/>
                    <a:pt x="123" y="45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7"/>
                    <a:pt x="86" y="137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3" y="18"/>
                    <a:pt x="124" y="19"/>
                    <a:pt x="126" y="19"/>
                  </a:cubicBezTo>
                  <a:cubicBezTo>
                    <a:pt x="128" y="19"/>
                    <a:pt x="129" y="18"/>
                    <a:pt x="129" y="16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1"/>
                    <a:pt x="128" y="0"/>
                    <a:pt x="1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5"/>
                    <a:pt x="1" y="167"/>
                    <a:pt x="3" y="167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8" y="167"/>
                    <a:pt x="129" y="165"/>
                    <a:pt x="129" y="163"/>
                  </a:cubicBezTo>
                  <a:cubicBezTo>
                    <a:pt x="129" y="118"/>
                    <a:pt x="129" y="118"/>
                    <a:pt x="129" y="118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9" y="49"/>
                    <a:pt x="167" y="40"/>
                    <a:pt x="160" y="37"/>
                  </a:cubicBezTo>
                  <a:close/>
                  <a:moveTo>
                    <a:pt x="92" y="143"/>
                  </a:moveTo>
                  <a:cubicBezTo>
                    <a:pt x="102" y="149"/>
                    <a:pt x="102" y="149"/>
                    <a:pt x="102" y="149"/>
                  </a:cubicBezTo>
                  <a:cubicBezTo>
                    <a:pt x="91" y="156"/>
                    <a:pt x="91" y="156"/>
                    <a:pt x="91" y="156"/>
                  </a:cubicBezTo>
                  <a:lnTo>
                    <a:pt x="92" y="143"/>
                  </a:lnTo>
                  <a:close/>
                  <a:moveTo>
                    <a:pt x="123" y="160"/>
                  </a:moveTo>
                  <a:cubicBezTo>
                    <a:pt x="97" y="160"/>
                    <a:pt x="97" y="160"/>
                    <a:pt x="97" y="160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51"/>
                    <a:pt x="110" y="150"/>
                    <a:pt x="110" y="150"/>
                  </a:cubicBezTo>
                  <a:cubicBezTo>
                    <a:pt x="123" y="129"/>
                    <a:pt x="123" y="129"/>
                    <a:pt x="123" y="129"/>
                  </a:cubicBezTo>
                  <a:lnTo>
                    <a:pt x="123" y="160"/>
                  </a:lnTo>
                  <a:close/>
                  <a:moveTo>
                    <a:pt x="106" y="144"/>
                  </a:moveTo>
                  <a:cubicBezTo>
                    <a:pt x="94" y="137"/>
                    <a:pt x="94" y="137"/>
                    <a:pt x="94" y="137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54" y="61"/>
                    <a:pt x="154" y="61"/>
                    <a:pt x="154" y="61"/>
                  </a:cubicBezTo>
                  <a:lnTo>
                    <a:pt x="106" y="144"/>
                  </a:lnTo>
                  <a:close/>
                  <a:moveTo>
                    <a:pt x="159" y="52"/>
                  </a:moveTo>
                  <a:cubicBezTo>
                    <a:pt x="157" y="55"/>
                    <a:pt x="157" y="55"/>
                    <a:pt x="157" y="55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9" y="42"/>
                    <a:pt x="153" y="40"/>
                    <a:pt x="157" y="42"/>
                  </a:cubicBezTo>
                  <a:cubicBezTo>
                    <a:pt x="160" y="44"/>
                    <a:pt x="161" y="49"/>
                    <a:pt x="159" y="52"/>
                  </a:cubicBezTo>
                  <a:close/>
                  <a:moveTo>
                    <a:pt x="159" y="52"/>
                  </a:moveTo>
                  <a:cubicBezTo>
                    <a:pt x="159" y="52"/>
                    <a:pt x="159" y="52"/>
                    <a:pt x="159" y="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1312863" y="6842126"/>
              <a:ext cx="23813" cy="26988"/>
            </a:xfrm>
            <a:custGeom>
              <a:avLst/>
              <a:gdLst>
                <a:gd name="T0" fmla="*/ 3 w 6"/>
                <a:gd name="T1" fmla="*/ 0 h 7"/>
                <a:gd name="T2" fmla="*/ 1 w 6"/>
                <a:gd name="T3" fmla="*/ 1 h 7"/>
                <a:gd name="T4" fmla="*/ 0 w 6"/>
                <a:gd name="T5" fmla="*/ 4 h 7"/>
                <a:gd name="T6" fmla="*/ 1 w 6"/>
                <a:gd name="T7" fmla="*/ 6 h 7"/>
                <a:gd name="T8" fmla="*/ 3 w 6"/>
                <a:gd name="T9" fmla="*/ 7 h 7"/>
                <a:gd name="T10" fmla="*/ 5 w 6"/>
                <a:gd name="T11" fmla="*/ 6 h 7"/>
                <a:gd name="T12" fmla="*/ 6 w 6"/>
                <a:gd name="T13" fmla="*/ 4 h 7"/>
                <a:gd name="T14" fmla="*/ 5 w 6"/>
                <a:gd name="T15" fmla="*/ 1 h 7"/>
                <a:gd name="T16" fmla="*/ 3 w 6"/>
                <a:gd name="T17" fmla="*/ 0 h 7"/>
                <a:gd name="T18" fmla="*/ 3 w 6"/>
                <a:gd name="T19" fmla="*/ 0 h 7"/>
                <a:gd name="T20" fmla="*/ 3 w 6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lose/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35"/>
            <p:cNvSpPr>
              <a:spLocks noEditPoints="1"/>
            </p:cNvSpPr>
            <p:nvPr/>
          </p:nvSpPr>
          <p:spPr bwMode="auto">
            <a:xfrm>
              <a:off x="950913" y="6869113"/>
              <a:ext cx="277813" cy="26988"/>
            </a:xfrm>
            <a:custGeom>
              <a:avLst/>
              <a:gdLst>
                <a:gd name="T0" fmla="*/ 69 w 73"/>
                <a:gd name="T1" fmla="*/ 0 h 7"/>
                <a:gd name="T2" fmla="*/ 4 w 73"/>
                <a:gd name="T3" fmla="*/ 0 h 7"/>
                <a:gd name="T4" fmla="*/ 0 w 73"/>
                <a:gd name="T5" fmla="*/ 3 h 7"/>
                <a:gd name="T6" fmla="*/ 4 w 73"/>
                <a:gd name="T7" fmla="*/ 7 h 7"/>
                <a:gd name="T8" fmla="*/ 69 w 73"/>
                <a:gd name="T9" fmla="*/ 7 h 7"/>
                <a:gd name="T10" fmla="*/ 73 w 73"/>
                <a:gd name="T11" fmla="*/ 3 h 7"/>
                <a:gd name="T12" fmla="*/ 69 w 73"/>
                <a:gd name="T13" fmla="*/ 0 h 7"/>
                <a:gd name="T14" fmla="*/ 69 w 73"/>
                <a:gd name="T15" fmla="*/ 0 h 7"/>
                <a:gd name="T16" fmla="*/ 69 w 7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">
                  <a:moveTo>
                    <a:pt x="6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7"/>
                    <a:pt x="73" y="5"/>
                    <a:pt x="73" y="3"/>
                  </a:cubicBezTo>
                  <a:cubicBezTo>
                    <a:pt x="73" y="2"/>
                    <a:pt x="71" y="0"/>
                    <a:pt x="69" y="0"/>
                  </a:cubicBezTo>
                  <a:close/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6"/>
            <p:cNvSpPr>
              <a:spLocks noEditPoints="1"/>
            </p:cNvSpPr>
            <p:nvPr/>
          </p:nvSpPr>
          <p:spPr bwMode="auto">
            <a:xfrm>
              <a:off x="950913" y="6937376"/>
              <a:ext cx="277813" cy="26988"/>
            </a:xfrm>
            <a:custGeom>
              <a:avLst/>
              <a:gdLst>
                <a:gd name="T0" fmla="*/ 69 w 73"/>
                <a:gd name="T1" fmla="*/ 0 h 7"/>
                <a:gd name="T2" fmla="*/ 4 w 73"/>
                <a:gd name="T3" fmla="*/ 0 h 7"/>
                <a:gd name="T4" fmla="*/ 0 w 73"/>
                <a:gd name="T5" fmla="*/ 4 h 7"/>
                <a:gd name="T6" fmla="*/ 4 w 73"/>
                <a:gd name="T7" fmla="*/ 7 h 7"/>
                <a:gd name="T8" fmla="*/ 69 w 73"/>
                <a:gd name="T9" fmla="*/ 7 h 7"/>
                <a:gd name="T10" fmla="*/ 73 w 73"/>
                <a:gd name="T11" fmla="*/ 4 h 7"/>
                <a:gd name="T12" fmla="*/ 69 w 73"/>
                <a:gd name="T13" fmla="*/ 0 h 7"/>
                <a:gd name="T14" fmla="*/ 69 w 73"/>
                <a:gd name="T15" fmla="*/ 0 h 7"/>
                <a:gd name="T16" fmla="*/ 69 w 73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">
                  <a:moveTo>
                    <a:pt x="6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7"/>
                    <a:pt x="73" y="6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lose/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1111251" y="7010401"/>
              <a:ext cx="117475" cy="22225"/>
            </a:xfrm>
            <a:custGeom>
              <a:avLst/>
              <a:gdLst>
                <a:gd name="T0" fmla="*/ 27 w 31"/>
                <a:gd name="T1" fmla="*/ 0 h 6"/>
                <a:gd name="T2" fmla="*/ 3 w 31"/>
                <a:gd name="T3" fmla="*/ 0 h 6"/>
                <a:gd name="T4" fmla="*/ 0 w 31"/>
                <a:gd name="T5" fmla="*/ 3 h 6"/>
                <a:gd name="T6" fmla="*/ 3 w 31"/>
                <a:gd name="T7" fmla="*/ 6 h 6"/>
                <a:gd name="T8" fmla="*/ 27 w 31"/>
                <a:gd name="T9" fmla="*/ 6 h 6"/>
                <a:gd name="T10" fmla="*/ 31 w 31"/>
                <a:gd name="T11" fmla="*/ 3 h 6"/>
                <a:gd name="T12" fmla="*/ 27 w 31"/>
                <a:gd name="T13" fmla="*/ 0 h 6"/>
                <a:gd name="T14" fmla="*/ 27 w 31"/>
                <a:gd name="T15" fmla="*/ 0 h 6"/>
                <a:gd name="T16" fmla="*/ 27 w 31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9" y="6"/>
                    <a:pt x="31" y="5"/>
                    <a:pt x="31" y="3"/>
                  </a:cubicBezTo>
                  <a:cubicBezTo>
                    <a:pt x="31" y="1"/>
                    <a:pt x="29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8"/>
            <p:cNvSpPr>
              <a:spLocks noEditPoints="1"/>
            </p:cNvSpPr>
            <p:nvPr/>
          </p:nvSpPr>
          <p:spPr bwMode="auto">
            <a:xfrm>
              <a:off x="950913" y="7078663"/>
              <a:ext cx="277813" cy="26988"/>
            </a:xfrm>
            <a:custGeom>
              <a:avLst/>
              <a:gdLst>
                <a:gd name="T0" fmla="*/ 73 w 73"/>
                <a:gd name="T1" fmla="*/ 3 h 7"/>
                <a:gd name="T2" fmla="*/ 69 w 73"/>
                <a:gd name="T3" fmla="*/ 0 h 7"/>
                <a:gd name="T4" fmla="*/ 4 w 73"/>
                <a:gd name="T5" fmla="*/ 0 h 7"/>
                <a:gd name="T6" fmla="*/ 0 w 73"/>
                <a:gd name="T7" fmla="*/ 3 h 7"/>
                <a:gd name="T8" fmla="*/ 4 w 73"/>
                <a:gd name="T9" fmla="*/ 7 h 7"/>
                <a:gd name="T10" fmla="*/ 69 w 73"/>
                <a:gd name="T11" fmla="*/ 7 h 7"/>
                <a:gd name="T12" fmla="*/ 73 w 73"/>
                <a:gd name="T13" fmla="*/ 3 h 7"/>
                <a:gd name="T14" fmla="*/ 73 w 73"/>
                <a:gd name="T15" fmla="*/ 3 h 7"/>
                <a:gd name="T16" fmla="*/ 73 w 73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">
                  <a:moveTo>
                    <a:pt x="73" y="3"/>
                  </a:moveTo>
                  <a:cubicBezTo>
                    <a:pt x="73" y="1"/>
                    <a:pt x="71" y="0"/>
                    <a:pt x="6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7"/>
                    <a:pt x="73" y="5"/>
                    <a:pt x="73" y="3"/>
                  </a:cubicBezTo>
                  <a:close/>
                  <a:moveTo>
                    <a:pt x="73" y="3"/>
                  </a:moveTo>
                  <a:cubicBezTo>
                    <a:pt x="73" y="3"/>
                    <a:pt x="73" y="3"/>
                    <a:pt x="7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9"/>
            <p:cNvSpPr>
              <a:spLocks noEditPoints="1"/>
            </p:cNvSpPr>
            <p:nvPr/>
          </p:nvSpPr>
          <p:spPr bwMode="auto">
            <a:xfrm>
              <a:off x="1073151" y="7148513"/>
              <a:ext cx="103188" cy="25400"/>
            </a:xfrm>
            <a:custGeom>
              <a:avLst/>
              <a:gdLst>
                <a:gd name="T0" fmla="*/ 27 w 27"/>
                <a:gd name="T1" fmla="*/ 4 h 7"/>
                <a:gd name="T2" fmla="*/ 23 w 27"/>
                <a:gd name="T3" fmla="*/ 0 h 7"/>
                <a:gd name="T4" fmla="*/ 3 w 27"/>
                <a:gd name="T5" fmla="*/ 0 h 7"/>
                <a:gd name="T6" fmla="*/ 0 w 27"/>
                <a:gd name="T7" fmla="*/ 4 h 7"/>
                <a:gd name="T8" fmla="*/ 3 w 27"/>
                <a:gd name="T9" fmla="*/ 7 h 7"/>
                <a:gd name="T10" fmla="*/ 23 w 27"/>
                <a:gd name="T11" fmla="*/ 7 h 7"/>
                <a:gd name="T12" fmla="*/ 27 w 27"/>
                <a:gd name="T13" fmla="*/ 4 h 7"/>
                <a:gd name="T14" fmla="*/ 27 w 27"/>
                <a:gd name="T15" fmla="*/ 4 h 7"/>
                <a:gd name="T16" fmla="*/ 27 w 27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7">
                  <a:moveTo>
                    <a:pt x="27" y="4"/>
                  </a:moveTo>
                  <a:cubicBezTo>
                    <a:pt x="27" y="2"/>
                    <a:pt x="25" y="0"/>
                    <a:pt x="2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7"/>
                    <a:pt x="27" y="5"/>
                    <a:pt x="27" y="4"/>
                  </a:cubicBezTo>
                  <a:close/>
                  <a:moveTo>
                    <a:pt x="27" y="4"/>
                  </a:moveTo>
                  <a:cubicBezTo>
                    <a:pt x="27" y="4"/>
                    <a:pt x="27" y="4"/>
                    <a:pt x="2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0"/>
            <p:cNvSpPr>
              <a:spLocks noEditPoints="1"/>
            </p:cNvSpPr>
            <p:nvPr/>
          </p:nvSpPr>
          <p:spPr bwMode="auto">
            <a:xfrm>
              <a:off x="950913" y="7219951"/>
              <a:ext cx="133350" cy="23813"/>
            </a:xfrm>
            <a:custGeom>
              <a:avLst/>
              <a:gdLst>
                <a:gd name="T0" fmla="*/ 4 w 35"/>
                <a:gd name="T1" fmla="*/ 6 h 6"/>
                <a:gd name="T2" fmla="*/ 32 w 35"/>
                <a:gd name="T3" fmla="*/ 6 h 6"/>
                <a:gd name="T4" fmla="*/ 35 w 35"/>
                <a:gd name="T5" fmla="*/ 3 h 6"/>
                <a:gd name="T6" fmla="*/ 32 w 35"/>
                <a:gd name="T7" fmla="*/ 0 h 6"/>
                <a:gd name="T8" fmla="*/ 4 w 35"/>
                <a:gd name="T9" fmla="*/ 0 h 6"/>
                <a:gd name="T10" fmla="*/ 0 w 35"/>
                <a:gd name="T11" fmla="*/ 3 h 6"/>
                <a:gd name="T12" fmla="*/ 4 w 35"/>
                <a:gd name="T13" fmla="*/ 6 h 6"/>
                <a:gd name="T14" fmla="*/ 4 w 35"/>
                <a:gd name="T15" fmla="*/ 6 h 6"/>
                <a:gd name="T16" fmla="*/ 4 w 35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6">
                  <a:moveTo>
                    <a:pt x="4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4" y="6"/>
                    <a:pt x="35" y="5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950913" y="7010401"/>
              <a:ext cx="111125" cy="22225"/>
            </a:xfrm>
            <a:custGeom>
              <a:avLst/>
              <a:gdLst>
                <a:gd name="T0" fmla="*/ 4 w 29"/>
                <a:gd name="T1" fmla="*/ 6 h 6"/>
                <a:gd name="T2" fmla="*/ 25 w 29"/>
                <a:gd name="T3" fmla="*/ 6 h 6"/>
                <a:gd name="T4" fmla="*/ 29 w 29"/>
                <a:gd name="T5" fmla="*/ 3 h 6"/>
                <a:gd name="T6" fmla="*/ 25 w 29"/>
                <a:gd name="T7" fmla="*/ 0 h 6"/>
                <a:gd name="T8" fmla="*/ 4 w 29"/>
                <a:gd name="T9" fmla="*/ 0 h 6"/>
                <a:gd name="T10" fmla="*/ 0 w 29"/>
                <a:gd name="T11" fmla="*/ 3 h 6"/>
                <a:gd name="T12" fmla="*/ 4 w 29"/>
                <a:gd name="T13" fmla="*/ 6 h 6"/>
                <a:gd name="T14" fmla="*/ 4 w 29"/>
                <a:gd name="T15" fmla="*/ 6 h 6"/>
                <a:gd name="T16" fmla="*/ 4 w 29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">
                  <a:moveTo>
                    <a:pt x="4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9" y="5"/>
                    <a:pt x="29" y="3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42"/>
            <p:cNvSpPr>
              <a:spLocks noEditPoints="1"/>
            </p:cNvSpPr>
            <p:nvPr/>
          </p:nvSpPr>
          <p:spPr bwMode="auto">
            <a:xfrm>
              <a:off x="950913" y="7148513"/>
              <a:ext cx="92075" cy="25400"/>
            </a:xfrm>
            <a:custGeom>
              <a:avLst/>
              <a:gdLst>
                <a:gd name="T0" fmla="*/ 4 w 24"/>
                <a:gd name="T1" fmla="*/ 7 h 7"/>
                <a:gd name="T2" fmla="*/ 20 w 24"/>
                <a:gd name="T3" fmla="*/ 7 h 7"/>
                <a:gd name="T4" fmla="*/ 24 w 24"/>
                <a:gd name="T5" fmla="*/ 4 h 7"/>
                <a:gd name="T6" fmla="*/ 20 w 24"/>
                <a:gd name="T7" fmla="*/ 0 h 7"/>
                <a:gd name="T8" fmla="*/ 4 w 24"/>
                <a:gd name="T9" fmla="*/ 0 h 7"/>
                <a:gd name="T10" fmla="*/ 0 w 24"/>
                <a:gd name="T11" fmla="*/ 4 h 7"/>
                <a:gd name="T12" fmla="*/ 4 w 24"/>
                <a:gd name="T13" fmla="*/ 7 h 7"/>
                <a:gd name="T14" fmla="*/ 4 w 24"/>
                <a:gd name="T15" fmla="*/ 7 h 7"/>
                <a:gd name="T16" fmla="*/ 4 w 24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">
                  <a:moveTo>
                    <a:pt x="4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4" y="5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1718408" y="4216400"/>
            <a:ext cx="4201144" cy="2086594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" rIns="72000" bIns="14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Уменьшение сроков ответов на запросы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ходатайства направленные СПИ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18408" y="1435551"/>
            <a:ext cx="4201144" cy="2510529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" rIns="72000" bIns="14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Направление юридически значимых уведомлений ФССП России лицам, участвующим в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исполнительном производстве, посредством ЕПГУ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70924" y="4216400"/>
            <a:ext cx="4201144" cy="2086594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72000" rIns="72000" bIns="14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Возможности отслеживать стадии процесса снятия ограничения выезда</a:t>
            </a:r>
            <a:b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РФ на ЕПГУ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1976981" y="1771297"/>
            <a:ext cx="782014" cy="778140"/>
            <a:chOff x="-87313" y="2659063"/>
            <a:chExt cx="641351" cy="638175"/>
          </a:xfrm>
          <a:solidFill>
            <a:schemeClr val="accent3">
              <a:lumMod val="75000"/>
            </a:schemeClr>
          </a:solidFill>
          <a:effectLst>
            <a:outerShdw dist="25400" dir="1800000" sx="104000" sy="104000" algn="tl" rotWithShape="0">
              <a:schemeClr val="accent3">
                <a:lumMod val="60000"/>
                <a:lumOff val="40000"/>
                <a:alpha val="50000"/>
              </a:schemeClr>
            </a:outerShdw>
          </a:effectLst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-87313" y="2659063"/>
              <a:ext cx="641351" cy="638175"/>
            </a:xfrm>
            <a:custGeom>
              <a:avLst/>
              <a:gdLst>
                <a:gd name="T0" fmla="*/ 167 w 168"/>
                <a:gd name="T1" fmla="*/ 54 h 167"/>
                <a:gd name="T2" fmla="*/ 150 w 168"/>
                <a:gd name="T3" fmla="*/ 38 h 167"/>
                <a:gd name="T4" fmla="*/ 150 w 168"/>
                <a:gd name="T5" fmla="*/ 3 h 167"/>
                <a:gd name="T6" fmla="*/ 147 w 168"/>
                <a:gd name="T7" fmla="*/ 0 h 167"/>
                <a:gd name="T8" fmla="*/ 99 w 168"/>
                <a:gd name="T9" fmla="*/ 0 h 167"/>
                <a:gd name="T10" fmla="*/ 95 w 168"/>
                <a:gd name="T11" fmla="*/ 3 h 167"/>
                <a:gd name="T12" fmla="*/ 99 w 168"/>
                <a:gd name="T13" fmla="*/ 6 h 167"/>
                <a:gd name="T14" fmla="*/ 143 w 168"/>
                <a:gd name="T15" fmla="*/ 6 h 167"/>
                <a:gd name="T16" fmla="*/ 143 w 168"/>
                <a:gd name="T17" fmla="*/ 73 h 167"/>
                <a:gd name="T18" fmla="*/ 84 w 168"/>
                <a:gd name="T19" fmla="*/ 132 h 167"/>
                <a:gd name="T20" fmla="*/ 25 w 168"/>
                <a:gd name="T21" fmla="*/ 73 h 167"/>
                <a:gd name="T22" fmla="*/ 25 w 168"/>
                <a:gd name="T23" fmla="*/ 6 h 167"/>
                <a:gd name="T24" fmla="*/ 69 w 168"/>
                <a:gd name="T25" fmla="*/ 6 h 167"/>
                <a:gd name="T26" fmla="*/ 72 w 168"/>
                <a:gd name="T27" fmla="*/ 3 h 167"/>
                <a:gd name="T28" fmla="*/ 69 w 168"/>
                <a:gd name="T29" fmla="*/ 0 h 167"/>
                <a:gd name="T30" fmla="*/ 21 w 168"/>
                <a:gd name="T31" fmla="*/ 0 h 167"/>
                <a:gd name="T32" fmla="*/ 18 w 168"/>
                <a:gd name="T33" fmla="*/ 3 h 167"/>
                <a:gd name="T34" fmla="*/ 18 w 168"/>
                <a:gd name="T35" fmla="*/ 38 h 167"/>
                <a:gd name="T36" fmla="*/ 1 w 168"/>
                <a:gd name="T37" fmla="*/ 54 h 167"/>
                <a:gd name="T38" fmla="*/ 0 w 168"/>
                <a:gd name="T39" fmla="*/ 56 h 167"/>
                <a:gd name="T40" fmla="*/ 0 w 168"/>
                <a:gd name="T41" fmla="*/ 150 h 167"/>
                <a:gd name="T42" fmla="*/ 17 w 168"/>
                <a:gd name="T43" fmla="*/ 167 h 167"/>
                <a:gd name="T44" fmla="*/ 151 w 168"/>
                <a:gd name="T45" fmla="*/ 167 h 167"/>
                <a:gd name="T46" fmla="*/ 168 w 168"/>
                <a:gd name="T47" fmla="*/ 150 h 167"/>
                <a:gd name="T48" fmla="*/ 168 w 168"/>
                <a:gd name="T49" fmla="*/ 56 h 167"/>
                <a:gd name="T50" fmla="*/ 167 w 168"/>
                <a:gd name="T51" fmla="*/ 54 h 167"/>
                <a:gd name="T52" fmla="*/ 161 w 168"/>
                <a:gd name="T53" fmla="*/ 150 h 167"/>
                <a:gd name="T54" fmla="*/ 160 w 168"/>
                <a:gd name="T55" fmla="*/ 155 h 167"/>
                <a:gd name="T56" fmla="*/ 115 w 168"/>
                <a:gd name="T57" fmla="*/ 110 h 167"/>
                <a:gd name="T58" fmla="*/ 161 w 168"/>
                <a:gd name="T59" fmla="*/ 64 h 167"/>
                <a:gd name="T60" fmla="*/ 161 w 168"/>
                <a:gd name="T61" fmla="*/ 150 h 167"/>
                <a:gd name="T62" fmla="*/ 150 w 168"/>
                <a:gd name="T63" fmla="*/ 47 h 167"/>
                <a:gd name="T64" fmla="*/ 160 w 168"/>
                <a:gd name="T65" fmla="*/ 56 h 167"/>
                <a:gd name="T66" fmla="*/ 150 w 168"/>
                <a:gd name="T67" fmla="*/ 66 h 167"/>
                <a:gd name="T68" fmla="*/ 150 w 168"/>
                <a:gd name="T69" fmla="*/ 47 h 167"/>
                <a:gd name="T70" fmla="*/ 8 w 168"/>
                <a:gd name="T71" fmla="*/ 155 h 167"/>
                <a:gd name="T72" fmla="*/ 7 w 168"/>
                <a:gd name="T73" fmla="*/ 150 h 167"/>
                <a:gd name="T74" fmla="*/ 7 w 168"/>
                <a:gd name="T75" fmla="*/ 65 h 167"/>
                <a:gd name="T76" fmla="*/ 52 w 168"/>
                <a:gd name="T77" fmla="*/ 110 h 167"/>
                <a:gd name="T78" fmla="*/ 8 w 168"/>
                <a:gd name="T79" fmla="*/ 155 h 167"/>
                <a:gd name="T80" fmla="*/ 18 w 168"/>
                <a:gd name="T81" fmla="*/ 67 h 167"/>
                <a:gd name="T82" fmla="*/ 8 w 168"/>
                <a:gd name="T83" fmla="*/ 57 h 167"/>
                <a:gd name="T84" fmla="*/ 18 w 168"/>
                <a:gd name="T85" fmla="*/ 47 h 167"/>
                <a:gd name="T86" fmla="*/ 18 w 168"/>
                <a:gd name="T87" fmla="*/ 67 h 167"/>
                <a:gd name="T88" fmla="*/ 17 w 168"/>
                <a:gd name="T89" fmla="*/ 160 h 167"/>
                <a:gd name="T90" fmla="*/ 13 w 168"/>
                <a:gd name="T91" fmla="*/ 159 h 167"/>
                <a:gd name="T92" fmla="*/ 57 w 168"/>
                <a:gd name="T93" fmla="*/ 115 h 167"/>
                <a:gd name="T94" fmla="*/ 82 w 168"/>
                <a:gd name="T95" fmla="*/ 139 h 167"/>
                <a:gd name="T96" fmla="*/ 84 w 168"/>
                <a:gd name="T97" fmla="*/ 140 h 167"/>
                <a:gd name="T98" fmla="*/ 86 w 168"/>
                <a:gd name="T99" fmla="*/ 139 h 167"/>
                <a:gd name="T100" fmla="*/ 111 w 168"/>
                <a:gd name="T101" fmla="*/ 115 h 167"/>
                <a:gd name="T102" fmla="*/ 155 w 168"/>
                <a:gd name="T103" fmla="*/ 159 h 167"/>
                <a:gd name="T104" fmla="*/ 151 w 168"/>
                <a:gd name="T105" fmla="*/ 160 h 167"/>
                <a:gd name="T106" fmla="*/ 17 w 168"/>
                <a:gd name="T107" fmla="*/ 160 h 167"/>
                <a:gd name="T108" fmla="*/ 17 w 168"/>
                <a:gd name="T109" fmla="*/ 160 h 167"/>
                <a:gd name="T110" fmla="*/ 17 w 168"/>
                <a:gd name="T111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8" h="167">
                  <a:moveTo>
                    <a:pt x="167" y="54"/>
                  </a:moveTo>
                  <a:cubicBezTo>
                    <a:pt x="150" y="38"/>
                    <a:pt x="150" y="38"/>
                    <a:pt x="150" y="38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1"/>
                    <a:pt x="148" y="0"/>
                    <a:pt x="14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5" y="1"/>
                    <a:pt x="95" y="3"/>
                  </a:cubicBezTo>
                  <a:cubicBezTo>
                    <a:pt x="95" y="5"/>
                    <a:pt x="97" y="6"/>
                    <a:pt x="99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1"/>
                    <a:pt x="71" y="0"/>
                    <a:pt x="6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1"/>
                    <a:pt x="18" y="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5"/>
                    <a:pt x="0" y="56"/>
                    <a:pt x="0" y="5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8" y="167"/>
                    <a:pt x="17" y="167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60" y="167"/>
                    <a:pt x="168" y="159"/>
                    <a:pt x="168" y="150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6"/>
                    <a:pt x="167" y="55"/>
                    <a:pt x="167" y="54"/>
                  </a:cubicBezTo>
                  <a:close/>
                  <a:moveTo>
                    <a:pt x="161" y="150"/>
                  </a:moveTo>
                  <a:cubicBezTo>
                    <a:pt x="161" y="152"/>
                    <a:pt x="161" y="153"/>
                    <a:pt x="160" y="155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61" y="64"/>
                    <a:pt x="161" y="64"/>
                    <a:pt x="161" y="64"/>
                  </a:cubicBezTo>
                  <a:lnTo>
                    <a:pt x="161" y="150"/>
                  </a:lnTo>
                  <a:close/>
                  <a:moveTo>
                    <a:pt x="150" y="47"/>
                  </a:moveTo>
                  <a:cubicBezTo>
                    <a:pt x="160" y="56"/>
                    <a:pt x="160" y="56"/>
                    <a:pt x="160" y="56"/>
                  </a:cubicBezTo>
                  <a:cubicBezTo>
                    <a:pt x="150" y="66"/>
                    <a:pt x="150" y="66"/>
                    <a:pt x="150" y="66"/>
                  </a:cubicBezTo>
                  <a:lnTo>
                    <a:pt x="150" y="47"/>
                  </a:lnTo>
                  <a:close/>
                  <a:moveTo>
                    <a:pt x="8" y="155"/>
                  </a:moveTo>
                  <a:cubicBezTo>
                    <a:pt x="7" y="153"/>
                    <a:pt x="7" y="152"/>
                    <a:pt x="7" y="15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2" y="110"/>
                    <a:pt x="52" y="110"/>
                    <a:pt x="52" y="110"/>
                  </a:cubicBezTo>
                  <a:lnTo>
                    <a:pt x="8" y="155"/>
                  </a:lnTo>
                  <a:close/>
                  <a:moveTo>
                    <a:pt x="18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18" y="47"/>
                    <a:pt x="18" y="47"/>
                    <a:pt x="18" y="47"/>
                  </a:cubicBezTo>
                  <a:lnTo>
                    <a:pt x="18" y="67"/>
                  </a:lnTo>
                  <a:close/>
                  <a:moveTo>
                    <a:pt x="17" y="160"/>
                  </a:moveTo>
                  <a:cubicBezTo>
                    <a:pt x="15" y="160"/>
                    <a:pt x="14" y="160"/>
                    <a:pt x="13" y="15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2" y="140"/>
                    <a:pt x="83" y="140"/>
                    <a:pt x="84" y="140"/>
                  </a:cubicBezTo>
                  <a:cubicBezTo>
                    <a:pt x="85" y="140"/>
                    <a:pt x="86" y="140"/>
                    <a:pt x="86" y="139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154" y="160"/>
                    <a:pt x="153" y="160"/>
                    <a:pt x="151" y="160"/>
                  </a:cubicBezTo>
                  <a:lnTo>
                    <a:pt x="17" y="160"/>
                  </a:ln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"/>
            <p:cNvSpPr>
              <a:spLocks noEditPoints="1"/>
            </p:cNvSpPr>
            <p:nvPr/>
          </p:nvSpPr>
          <p:spPr bwMode="auto">
            <a:xfrm>
              <a:off x="222250" y="2659063"/>
              <a:ext cx="22225" cy="22225"/>
            </a:xfrm>
            <a:custGeom>
              <a:avLst/>
              <a:gdLst>
                <a:gd name="T0" fmla="*/ 3 w 6"/>
                <a:gd name="T1" fmla="*/ 6 h 6"/>
                <a:gd name="T2" fmla="*/ 5 w 6"/>
                <a:gd name="T3" fmla="*/ 5 h 6"/>
                <a:gd name="T4" fmla="*/ 6 w 6"/>
                <a:gd name="T5" fmla="*/ 3 h 6"/>
                <a:gd name="T6" fmla="*/ 5 w 6"/>
                <a:gd name="T7" fmla="*/ 1 h 6"/>
                <a:gd name="T8" fmla="*/ 3 w 6"/>
                <a:gd name="T9" fmla="*/ 0 h 6"/>
                <a:gd name="T10" fmla="*/ 1 w 6"/>
                <a:gd name="T11" fmla="*/ 1 h 6"/>
                <a:gd name="T12" fmla="*/ 0 w 6"/>
                <a:gd name="T13" fmla="*/ 3 h 6"/>
                <a:gd name="T14" fmla="*/ 1 w 6"/>
                <a:gd name="T15" fmla="*/ 5 h 6"/>
                <a:gd name="T16" fmla="*/ 3 w 6"/>
                <a:gd name="T17" fmla="*/ 6 h 6"/>
                <a:gd name="T18" fmla="*/ 3 w 6"/>
                <a:gd name="T19" fmla="*/ 6 h 6"/>
                <a:gd name="T20" fmla="*/ 3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5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"/>
            <p:cNvSpPr>
              <a:spLocks noEditPoints="1"/>
            </p:cNvSpPr>
            <p:nvPr/>
          </p:nvSpPr>
          <p:spPr bwMode="auto">
            <a:xfrm>
              <a:off x="95250" y="2735263"/>
              <a:ext cx="274638" cy="274638"/>
            </a:xfrm>
            <a:custGeom>
              <a:avLst/>
              <a:gdLst>
                <a:gd name="T0" fmla="*/ 5 w 72"/>
                <a:gd name="T1" fmla="*/ 19 h 72"/>
                <a:gd name="T2" fmla="*/ 2 w 72"/>
                <a:gd name="T3" fmla="*/ 45 h 72"/>
                <a:gd name="T4" fmla="*/ 14 w 72"/>
                <a:gd name="T5" fmla="*/ 64 h 72"/>
                <a:gd name="T6" fmla="*/ 35 w 72"/>
                <a:gd name="T7" fmla="*/ 72 h 72"/>
                <a:gd name="T8" fmla="*/ 35 w 72"/>
                <a:gd name="T9" fmla="*/ 72 h 72"/>
                <a:gd name="T10" fmla="*/ 39 w 72"/>
                <a:gd name="T11" fmla="*/ 69 h 72"/>
                <a:gd name="T12" fmla="*/ 35 w 72"/>
                <a:gd name="T13" fmla="*/ 65 h 72"/>
                <a:gd name="T14" fmla="*/ 8 w 72"/>
                <a:gd name="T15" fmla="*/ 44 h 72"/>
                <a:gd name="T16" fmla="*/ 27 w 72"/>
                <a:gd name="T17" fmla="*/ 9 h 72"/>
                <a:gd name="T18" fmla="*/ 50 w 72"/>
                <a:gd name="T19" fmla="*/ 11 h 72"/>
                <a:gd name="T20" fmla="*/ 64 w 72"/>
                <a:gd name="T21" fmla="*/ 28 h 72"/>
                <a:gd name="T22" fmla="*/ 62 w 72"/>
                <a:gd name="T23" fmla="*/ 45 h 72"/>
                <a:gd name="T24" fmla="*/ 54 w 72"/>
                <a:gd name="T25" fmla="*/ 51 h 72"/>
                <a:gd name="T26" fmla="*/ 52 w 72"/>
                <a:gd name="T27" fmla="*/ 50 h 72"/>
                <a:gd name="T28" fmla="*/ 50 w 72"/>
                <a:gd name="T29" fmla="*/ 46 h 72"/>
                <a:gd name="T30" fmla="*/ 50 w 72"/>
                <a:gd name="T31" fmla="*/ 19 h 72"/>
                <a:gd name="T32" fmla="*/ 47 w 72"/>
                <a:gd name="T33" fmla="*/ 16 h 72"/>
                <a:gd name="T34" fmla="*/ 44 w 72"/>
                <a:gd name="T35" fmla="*/ 19 h 72"/>
                <a:gd name="T36" fmla="*/ 44 w 72"/>
                <a:gd name="T37" fmla="*/ 20 h 72"/>
                <a:gd name="T38" fmla="*/ 35 w 72"/>
                <a:gd name="T39" fmla="*/ 17 h 72"/>
                <a:gd name="T40" fmla="*/ 18 w 72"/>
                <a:gd name="T41" fmla="*/ 36 h 72"/>
                <a:gd name="T42" fmla="*/ 23 w 72"/>
                <a:gd name="T43" fmla="*/ 50 h 72"/>
                <a:gd name="T44" fmla="*/ 34 w 72"/>
                <a:gd name="T45" fmla="*/ 56 h 72"/>
                <a:gd name="T46" fmla="*/ 45 w 72"/>
                <a:gd name="T47" fmla="*/ 51 h 72"/>
                <a:gd name="T48" fmla="*/ 47 w 72"/>
                <a:gd name="T49" fmla="*/ 54 h 72"/>
                <a:gd name="T50" fmla="*/ 54 w 72"/>
                <a:gd name="T51" fmla="*/ 57 h 72"/>
                <a:gd name="T52" fmla="*/ 68 w 72"/>
                <a:gd name="T53" fmla="*/ 47 h 72"/>
                <a:gd name="T54" fmla="*/ 70 w 72"/>
                <a:gd name="T55" fmla="*/ 26 h 72"/>
                <a:gd name="T56" fmla="*/ 70 w 72"/>
                <a:gd name="T57" fmla="*/ 26 h 72"/>
                <a:gd name="T58" fmla="*/ 53 w 72"/>
                <a:gd name="T59" fmla="*/ 5 h 72"/>
                <a:gd name="T60" fmla="*/ 25 w 72"/>
                <a:gd name="T61" fmla="*/ 2 h 72"/>
                <a:gd name="T62" fmla="*/ 5 w 72"/>
                <a:gd name="T63" fmla="*/ 19 h 72"/>
                <a:gd name="T64" fmla="*/ 34 w 72"/>
                <a:gd name="T65" fmla="*/ 49 h 72"/>
                <a:gd name="T66" fmla="*/ 24 w 72"/>
                <a:gd name="T67" fmla="*/ 36 h 72"/>
                <a:gd name="T68" fmla="*/ 35 w 72"/>
                <a:gd name="T69" fmla="*/ 23 h 72"/>
                <a:gd name="T70" fmla="*/ 44 w 72"/>
                <a:gd name="T71" fmla="*/ 36 h 72"/>
                <a:gd name="T72" fmla="*/ 34 w 72"/>
                <a:gd name="T73" fmla="*/ 49 h 72"/>
                <a:gd name="T74" fmla="*/ 34 w 72"/>
                <a:gd name="T75" fmla="*/ 49 h 72"/>
                <a:gd name="T76" fmla="*/ 34 w 72"/>
                <a:gd name="T7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72">
                  <a:moveTo>
                    <a:pt x="5" y="19"/>
                  </a:moveTo>
                  <a:cubicBezTo>
                    <a:pt x="1" y="27"/>
                    <a:pt x="0" y="37"/>
                    <a:pt x="2" y="45"/>
                  </a:cubicBezTo>
                  <a:cubicBezTo>
                    <a:pt x="4" y="53"/>
                    <a:pt x="8" y="60"/>
                    <a:pt x="14" y="64"/>
                  </a:cubicBezTo>
                  <a:cubicBezTo>
                    <a:pt x="20" y="69"/>
                    <a:pt x="28" y="72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7" y="72"/>
                    <a:pt x="39" y="70"/>
                    <a:pt x="39" y="69"/>
                  </a:cubicBezTo>
                  <a:cubicBezTo>
                    <a:pt x="39" y="67"/>
                    <a:pt x="37" y="65"/>
                    <a:pt x="35" y="65"/>
                  </a:cubicBezTo>
                  <a:cubicBezTo>
                    <a:pt x="23" y="65"/>
                    <a:pt x="11" y="56"/>
                    <a:pt x="8" y="44"/>
                  </a:cubicBezTo>
                  <a:cubicBezTo>
                    <a:pt x="4" y="29"/>
                    <a:pt x="13" y="13"/>
                    <a:pt x="27" y="9"/>
                  </a:cubicBezTo>
                  <a:cubicBezTo>
                    <a:pt x="35" y="6"/>
                    <a:pt x="43" y="7"/>
                    <a:pt x="50" y="11"/>
                  </a:cubicBezTo>
                  <a:cubicBezTo>
                    <a:pt x="57" y="14"/>
                    <a:pt x="62" y="20"/>
                    <a:pt x="64" y="28"/>
                  </a:cubicBezTo>
                  <a:cubicBezTo>
                    <a:pt x="65" y="33"/>
                    <a:pt x="65" y="38"/>
                    <a:pt x="62" y="45"/>
                  </a:cubicBezTo>
                  <a:cubicBezTo>
                    <a:pt x="62" y="47"/>
                    <a:pt x="59" y="51"/>
                    <a:pt x="54" y="51"/>
                  </a:cubicBezTo>
                  <a:cubicBezTo>
                    <a:pt x="53" y="51"/>
                    <a:pt x="53" y="51"/>
                    <a:pt x="52" y="50"/>
                  </a:cubicBezTo>
                  <a:cubicBezTo>
                    <a:pt x="51" y="49"/>
                    <a:pt x="50" y="48"/>
                    <a:pt x="50" y="46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7"/>
                    <a:pt x="49" y="16"/>
                    <a:pt x="47" y="16"/>
                  </a:cubicBezTo>
                  <a:cubicBezTo>
                    <a:pt x="45" y="16"/>
                    <a:pt x="44" y="17"/>
                    <a:pt x="44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18"/>
                    <a:pt x="38" y="17"/>
                    <a:pt x="35" y="17"/>
                  </a:cubicBezTo>
                  <a:cubicBezTo>
                    <a:pt x="26" y="17"/>
                    <a:pt x="18" y="24"/>
                    <a:pt x="18" y="36"/>
                  </a:cubicBezTo>
                  <a:cubicBezTo>
                    <a:pt x="18" y="41"/>
                    <a:pt x="19" y="46"/>
                    <a:pt x="23" y="50"/>
                  </a:cubicBezTo>
                  <a:cubicBezTo>
                    <a:pt x="26" y="54"/>
                    <a:pt x="30" y="56"/>
                    <a:pt x="34" y="56"/>
                  </a:cubicBezTo>
                  <a:cubicBezTo>
                    <a:pt x="38" y="56"/>
                    <a:pt x="42" y="54"/>
                    <a:pt x="45" y="51"/>
                  </a:cubicBezTo>
                  <a:cubicBezTo>
                    <a:pt x="45" y="52"/>
                    <a:pt x="46" y="53"/>
                    <a:pt x="47" y="54"/>
                  </a:cubicBezTo>
                  <a:cubicBezTo>
                    <a:pt x="49" y="56"/>
                    <a:pt x="52" y="57"/>
                    <a:pt x="54" y="57"/>
                  </a:cubicBezTo>
                  <a:cubicBezTo>
                    <a:pt x="62" y="57"/>
                    <a:pt x="66" y="52"/>
                    <a:pt x="68" y="47"/>
                  </a:cubicBezTo>
                  <a:cubicBezTo>
                    <a:pt x="72" y="40"/>
                    <a:pt x="72" y="33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7" y="17"/>
                    <a:pt x="61" y="9"/>
                    <a:pt x="53" y="5"/>
                  </a:cubicBezTo>
                  <a:cubicBezTo>
                    <a:pt x="44" y="0"/>
                    <a:pt x="35" y="0"/>
                    <a:pt x="25" y="2"/>
                  </a:cubicBezTo>
                  <a:cubicBezTo>
                    <a:pt x="17" y="5"/>
                    <a:pt x="10" y="11"/>
                    <a:pt x="5" y="19"/>
                  </a:cubicBezTo>
                  <a:close/>
                  <a:moveTo>
                    <a:pt x="34" y="49"/>
                  </a:moveTo>
                  <a:cubicBezTo>
                    <a:pt x="29" y="49"/>
                    <a:pt x="24" y="43"/>
                    <a:pt x="24" y="36"/>
                  </a:cubicBezTo>
                  <a:cubicBezTo>
                    <a:pt x="24" y="28"/>
                    <a:pt x="30" y="23"/>
                    <a:pt x="35" y="23"/>
                  </a:cubicBezTo>
                  <a:cubicBezTo>
                    <a:pt x="40" y="23"/>
                    <a:pt x="44" y="29"/>
                    <a:pt x="44" y="36"/>
                  </a:cubicBezTo>
                  <a:cubicBezTo>
                    <a:pt x="44" y="43"/>
                    <a:pt x="40" y="49"/>
                    <a:pt x="34" y="49"/>
                  </a:cubicBezTo>
                  <a:close/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954885" y="4426570"/>
            <a:ext cx="953890" cy="956234"/>
            <a:chOff x="-38100" y="2836863"/>
            <a:chExt cx="644526" cy="646113"/>
          </a:xfrm>
          <a:solidFill>
            <a:schemeClr val="accent3">
              <a:lumMod val="75000"/>
            </a:schemeClr>
          </a:solidFill>
          <a:effectLst>
            <a:outerShdw dist="25400" dir="1800000" sx="104000" sy="104000" algn="ctr" rotWithShape="0">
              <a:schemeClr val="accent3">
                <a:lumMod val="60000"/>
                <a:lumOff val="40000"/>
                <a:alpha val="50000"/>
              </a:schemeClr>
            </a:outerShdw>
          </a:effectLst>
        </p:grpSpPr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-38100" y="2836863"/>
              <a:ext cx="644526" cy="646113"/>
            </a:xfrm>
            <a:custGeom>
              <a:avLst/>
              <a:gdLst>
                <a:gd name="T0" fmla="*/ 24 w 169"/>
                <a:gd name="T1" fmla="*/ 144 h 169"/>
                <a:gd name="T2" fmla="*/ 40 w 169"/>
                <a:gd name="T3" fmla="*/ 169 h 169"/>
                <a:gd name="T4" fmla="*/ 56 w 169"/>
                <a:gd name="T5" fmla="*/ 144 h 169"/>
                <a:gd name="T6" fmla="*/ 149 w 169"/>
                <a:gd name="T7" fmla="*/ 125 h 169"/>
                <a:gd name="T8" fmla="*/ 148 w 169"/>
                <a:gd name="T9" fmla="*/ 53 h 169"/>
                <a:gd name="T10" fmla="*/ 160 w 169"/>
                <a:gd name="T11" fmla="*/ 4 h 169"/>
                <a:gd name="T12" fmla="*/ 123 w 169"/>
                <a:gd name="T13" fmla="*/ 41 h 169"/>
                <a:gd name="T14" fmla="*/ 79 w 169"/>
                <a:gd name="T15" fmla="*/ 45 h 169"/>
                <a:gd name="T16" fmla="*/ 119 w 169"/>
                <a:gd name="T17" fmla="*/ 48 h 169"/>
                <a:gd name="T18" fmla="*/ 102 w 169"/>
                <a:gd name="T19" fmla="*/ 78 h 169"/>
                <a:gd name="T20" fmla="*/ 93 w 169"/>
                <a:gd name="T21" fmla="*/ 97 h 169"/>
                <a:gd name="T22" fmla="*/ 91 w 169"/>
                <a:gd name="T23" fmla="*/ 117 h 169"/>
                <a:gd name="T24" fmla="*/ 92 w 169"/>
                <a:gd name="T25" fmla="*/ 122 h 169"/>
                <a:gd name="T26" fmla="*/ 96 w 169"/>
                <a:gd name="T27" fmla="*/ 122 h 169"/>
                <a:gd name="T28" fmla="*/ 117 w 169"/>
                <a:gd name="T29" fmla="*/ 105 h 169"/>
                <a:gd name="T30" fmla="*/ 143 w 169"/>
                <a:gd name="T31" fmla="*/ 125 h 169"/>
                <a:gd name="T32" fmla="*/ 54 w 169"/>
                <a:gd name="T33" fmla="*/ 138 h 169"/>
                <a:gd name="T34" fmla="*/ 40 w 169"/>
                <a:gd name="T35" fmla="*/ 159 h 169"/>
                <a:gd name="T36" fmla="*/ 25 w 169"/>
                <a:gd name="T37" fmla="*/ 138 h 169"/>
                <a:gd name="T38" fmla="*/ 6 w 169"/>
                <a:gd name="T39" fmla="*/ 125 h 169"/>
                <a:gd name="T40" fmla="*/ 20 w 169"/>
                <a:gd name="T41" fmla="*/ 48 h 169"/>
                <a:gd name="T42" fmla="*/ 56 w 169"/>
                <a:gd name="T43" fmla="*/ 45 h 169"/>
                <a:gd name="T44" fmla="*/ 20 w 169"/>
                <a:gd name="T45" fmla="*/ 41 h 169"/>
                <a:gd name="T46" fmla="*/ 0 w 169"/>
                <a:gd name="T47" fmla="*/ 125 h 169"/>
                <a:gd name="T48" fmla="*/ 147 w 169"/>
                <a:gd name="T49" fmla="*/ 12 h 169"/>
                <a:gd name="T50" fmla="*/ 159 w 169"/>
                <a:gd name="T51" fmla="*/ 19 h 169"/>
                <a:gd name="T52" fmla="*/ 145 w 169"/>
                <a:gd name="T53" fmla="*/ 15 h 169"/>
                <a:gd name="T54" fmla="*/ 98 w 169"/>
                <a:gd name="T55" fmla="*/ 112 h 169"/>
                <a:gd name="T56" fmla="*/ 109 w 169"/>
                <a:gd name="T57" fmla="*/ 104 h 169"/>
                <a:gd name="T58" fmla="*/ 113 w 169"/>
                <a:gd name="T59" fmla="*/ 99 h 169"/>
                <a:gd name="T60" fmla="*/ 142 w 169"/>
                <a:gd name="T61" fmla="*/ 21 h 169"/>
                <a:gd name="T62" fmla="*/ 113 w 169"/>
                <a:gd name="T63" fmla="*/ 9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9" h="169">
                  <a:moveTo>
                    <a:pt x="20" y="144"/>
                  </a:moveTo>
                  <a:cubicBezTo>
                    <a:pt x="24" y="144"/>
                    <a:pt x="24" y="144"/>
                    <a:pt x="24" y="144"/>
                  </a:cubicBezTo>
                  <a:cubicBezTo>
                    <a:pt x="37" y="167"/>
                    <a:pt x="37" y="167"/>
                    <a:pt x="37" y="167"/>
                  </a:cubicBezTo>
                  <a:cubicBezTo>
                    <a:pt x="37" y="168"/>
                    <a:pt x="39" y="169"/>
                    <a:pt x="40" y="169"/>
                  </a:cubicBezTo>
                  <a:cubicBezTo>
                    <a:pt x="41" y="169"/>
                    <a:pt x="42" y="168"/>
                    <a:pt x="43" y="167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40" y="144"/>
                    <a:pt x="149" y="135"/>
                    <a:pt x="149" y="125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9" y="58"/>
                    <a:pt x="149" y="56"/>
                    <a:pt x="148" y="5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9" y="16"/>
                    <a:pt x="167" y="8"/>
                    <a:pt x="160" y="4"/>
                  </a:cubicBezTo>
                  <a:cubicBezTo>
                    <a:pt x="154" y="0"/>
                    <a:pt x="145" y="2"/>
                    <a:pt x="141" y="9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79" y="43"/>
                    <a:pt x="79" y="45"/>
                  </a:cubicBezTo>
                  <a:cubicBezTo>
                    <a:pt x="79" y="46"/>
                    <a:pt x="81" y="48"/>
                    <a:pt x="82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0" y="120"/>
                    <a:pt x="91" y="121"/>
                    <a:pt x="92" y="122"/>
                  </a:cubicBezTo>
                  <a:cubicBezTo>
                    <a:pt x="93" y="122"/>
                    <a:pt x="93" y="122"/>
                    <a:pt x="94" y="122"/>
                  </a:cubicBezTo>
                  <a:cubicBezTo>
                    <a:pt x="94" y="122"/>
                    <a:pt x="95" y="122"/>
                    <a:pt x="96" y="122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7" y="106"/>
                    <a:pt x="117" y="106"/>
                    <a:pt x="117" y="105"/>
                  </a:cubicBezTo>
                  <a:cubicBezTo>
                    <a:pt x="143" y="61"/>
                    <a:pt x="143" y="61"/>
                    <a:pt x="143" y="61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3" y="132"/>
                    <a:pt x="137" y="138"/>
                    <a:pt x="130" y="138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8"/>
                    <a:pt x="52" y="138"/>
                    <a:pt x="51" y="13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38"/>
                    <a:pt x="27" y="138"/>
                    <a:pt x="25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12" y="138"/>
                    <a:pt x="6" y="132"/>
                    <a:pt x="6" y="125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54"/>
                    <a:pt x="12" y="48"/>
                    <a:pt x="20" y="4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5" y="48"/>
                    <a:pt x="56" y="46"/>
                    <a:pt x="56" y="45"/>
                  </a:cubicBezTo>
                  <a:cubicBezTo>
                    <a:pt x="56" y="43"/>
                    <a:pt x="55" y="41"/>
                    <a:pt x="53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50"/>
                    <a:pt x="0" y="6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5"/>
                    <a:pt x="9" y="144"/>
                    <a:pt x="20" y="144"/>
                  </a:cubicBezTo>
                  <a:close/>
                  <a:moveTo>
                    <a:pt x="147" y="12"/>
                  </a:moveTo>
                  <a:cubicBezTo>
                    <a:pt x="149" y="9"/>
                    <a:pt x="153" y="8"/>
                    <a:pt x="157" y="10"/>
                  </a:cubicBezTo>
                  <a:cubicBezTo>
                    <a:pt x="160" y="12"/>
                    <a:pt x="161" y="16"/>
                    <a:pt x="159" y="19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45" y="15"/>
                    <a:pt x="145" y="15"/>
                    <a:pt x="145" y="15"/>
                  </a:cubicBezTo>
                  <a:lnTo>
                    <a:pt x="147" y="12"/>
                  </a:lnTo>
                  <a:close/>
                  <a:moveTo>
                    <a:pt x="98" y="112"/>
                  </a:moveTo>
                  <a:cubicBezTo>
                    <a:pt x="99" y="99"/>
                    <a:pt x="99" y="99"/>
                    <a:pt x="99" y="99"/>
                  </a:cubicBezTo>
                  <a:cubicBezTo>
                    <a:pt x="109" y="104"/>
                    <a:pt x="109" y="104"/>
                    <a:pt x="109" y="104"/>
                  </a:cubicBezTo>
                  <a:lnTo>
                    <a:pt x="98" y="112"/>
                  </a:lnTo>
                  <a:close/>
                  <a:moveTo>
                    <a:pt x="113" y="99"/>
                  </a:moveTo>
                  <a:cubicBezTo>
                    <a:pt x="101" y="92"/>
                    <a:pt x="101" y="92"/>
                    <a:pt x="101" y="92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54" y="28"/>
                    <a:pt x="154" y="28"/>
                    <a:pt x="154" y="28"/>
                  </a:cubicBezTo>
                  <a:lnTo>
                    <a:pt x="113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209550" y="2994025"/>
              <a:ext cx="22225" cy="26988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1 h 7"/>
                <a:gd name="T4" fmla="*/ 0 w 6"/>
                <a:gd name="T5" fmla="*/ 4 h 7"/>
                <a:gd name="T6" fmla="*/ 0 w 6"/>
                <a:gd name="T7" fmla="*/ 6 h 7"/>
                <a:gd name="T8" fmla="*/ 3 w 6"/>
                <a:gd name="T9" fmla="*/ 7 h 7"/>
                <a:gd name="T10" fmla="*/ 5 w 6"/>
                <a:gd name="T11" fmla="*/ 6 h 7"/>
                <a:gd name="T12" fmla="*/ 6 w 6"/>
                <a:gd name="T13" fmla="*/ 4 h 7"/>
                <a:gd name="T14" fmla="*/ 5 w 6"/>
                <a:gd name="T15" fmla="*/ 1 h 7"/>
                <a:gd name="T16" fmla="*/ 3 w 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60325" y="3257550"/>
              <a:ext cx="247650" cy="26988"/>
            </a:xfrm>
            <a:custGeom>
              <a:avLst/>
              <a:gdLst>
                <a:gd name="T0" fmla="*/ 3 w 65"/>
                <a:gd name="T1" fmla="*/ 0 h 7"/>
                <a:gd name="T2" fmla="*/ 0 w 65"/>
                <a:gd name="T3" fmla="*/ 4 h 7"/>
                <a:gd name="T4" fmla="*/ 3 w 65"/>
                <a:gd name="T5" fmla="*/ 7 h 7"/>
                <a:gd name="T6" fmla="*/ 65 w 65"/>
                <a:gd name="T7" fmla="*/ 7 h 7"/>
                <a:gd name="T8" fmla="*/ 65 w 65"/>
                <a:gd name="T9" fmla="*/ 0 h 7"/>
                <a:gd name="T10" fmla="*/ 3 w 6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7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60325" y="3108325"/>
              <a:ext cx="301625" cy="26988"/>
            </a:xfrm>
            <a:custGeom>
              <a:avLst/>
              <a:gdLst>
                <a:gd name="T0" fmla="*/ 0 w 79"/>
                <a:gd name="T1" fmla="*/ 4 h 7"/>
                <a:gd name="T2" fmla="*/ 3 w 79"/>
                <a:gd name="T3" fmla="*/ 7 h 7"/>
                <a:gd name="T4" fmla="*/ 76 w 79"/>
                <a:gd name="T5" fmla="*/ 7 h 7"/>
                <a:gd name="T6" fmla="*/ 79 w 79"/>
                <a:gd name="T7" fmla="*/ 0 h 7"/>
                <a:gd name="T8" fmla="*/ 3 w 79"/>
                <a:gd name="T9" fmla="*/ 0 h 7"/>
                <a:gd name="T10" fmla="*/ 0 w 79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7">
                  <a:moveTo>
                    <a:pt x="0" y="4"/>
                  </a:moveTo>
                  <a:cubicBezTo>
                    <a:pt x="0" y="5"/>
                    <a:pt x="1" y="7"/>
                    <a:pt x="3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15"/>
            <p:cNvSpPr>
              <a:spLocks/>
            </p:cNvSpPr>
            <p:nvPr/>
          </p:nvSpPr>
          <p:spPr bwMode="auto">
            <a:xfrm>
              <a:off x="60325" y="3184525"/>
              <a:ext cx="260350" cy="22225"/>
            </a:xfrm>
            <a:custGeom>
              <a:avLst/>
              <a:gdLst>
                <a:gd name="T0" fmla="*/ 0 w 68"/>
                <a:gd name="T1" fmla="*/ 3 h 6"/>
                <a:gd name="T2" fmla="*/ 3 w 68"/>
                <a:gd name="T3" fmla="*/ 6 h 6"/>
                <a:gd name="T4" fmla="*/ 67 w 68"/>
                <a:gd name="T5" fmla="*/ 6 h 6"/>
                <a:gd name="T6" fmla="*/ 68 w 68"/>
                <a:gd name="T7" fmla="*/ 0 h 6"/>
                <a:gd name="T8" fmla="*/ 3 w 68"/>
                <a:gd name="T9" fmla="*/ 0 h 6"/>
                <a:gd name="T10" fmla="*/ 0 w 68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">
                  <a:moveTo>
                    <a:pt x="0" y="3"/>
                  </a:moveTo>
                  <a:cubicBezTo>
                    <a:pt x="0" y="5"/>
                    <a:pt x="1" y="6"/>
                    <a:pt x="3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518682" y="4511137"/>
            <a:ext cx="787100" cy="787100"/>
            <a:chOff x="3255993" y="7051786"/>
            <a:chExt cx="638181" cy="638185"/>
          </a:xfrm>
          <a:solidFill>
            <a:schemeClr val="accent3">
              <a:lumMod val="75000"/>
            </a:schemeClr>
          </a:solidFill>
          <a:effectLst>
            <a:outerShdw dist="25400" dir="1800000" sx="104000" sy="104000" algn="ctr" rotWithShape="0">
              <a:schemeClr val="accent3">
                <a:lumMod val="60000"/>
                <a:lumOff val="40000"/>
                <a:alpha val="50000"/>
              </a:schemeClr>
            </a:outerShdw>
          </a:effectLst>
        </p:grpSpPr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3255993" y="7051786"/>
              <a:ext cx="638181" cy="638185"/>
            </a:xfrm>
            <a:custGeom>
              <a:avLst/>
              <a:gdLst>
                <a:gd name="T0" fmla="*/ 3 w 167"/>
                <a:gd name="T1" fmla="*/ 0 h 167"/>
                <a:gd name="T2" fmla="*/ 0 w 167"/>
                <a:gd name="T3" fmla="*/ 137 h 167"/>
                <a:gd name="T4" fmla="*/ 96 w 167"/>
                <a:gd name="T5" fmla="*/ 141 h 167"/>
                <a:gd name="T6" fmla="*/ 112 w 167"/>
                <a:gd name="T7" fmla="*/ 167 h 167"/>
                <a:gd name="T8" fmla="*/ 114 w 167"/>
                <a:gd name="T9" fmla="*/ 166 h 167"/>
                <a:gd name="T10" fmla="*/ 136 w 167"/>
                <a:gd name="T11" fmla="*/ 150 h 167"/>
                <a:gd name="T12" fmla="*/ 164 w 167"/>
                <a:gd name="T13" fmla="*/ 141 h 167"/>
                <a:gd name="T14" fmla="*/ 167 w 167"/>
                <a:gd name="T15" fmla="*/ 3 h 167"/>
                <a:gd name="T16" fmla="*/ 161 w 167"/>
                <a:gd name="T17" fmla="*/ 6 h 167"/>
                <a:gd name="T18" fmla="*/ 7 w 167"/>
                <a:gd name="T19" fmla="*/ 26 h 167"/>
                <a:gd name="T20" fmla="*/ 161 w 167"/>
                <a:gd name="T21" fmla="*/ 6 h 167"/>
                <a:gd name="T22" fmla="*/ 97 w 167"/>
                <a:gd name="T23" fmla="*/ 130 h 167"/>
                <a:gd name="T24" fmla="*/ 94 w 167"/>
                <a:gd name="T25" fmla="*/ 128 h 167"/>
                <a:gd name="T26" fmla="*/ 87 w 167"/>
                <a:gd name="T27" fmla="*/ 132 h 167"/>
                <a:gd name="T28" fmla="*/ 118 w 167"/>
                <a:gd name="T29" fmla="*/ 114 h 167"/>
                <a:gd name="T30" fmla="*/ 112 w 167"/>
                <a:gd name="T31" fmla="*/ 121 h 167"/>
                <a:gd name="T32" fmla="*/ 114 w 167"/>
                <a:gd name="T33" fmla="*/ 159 h 167"/>
                <a:gd name="T34" fmla="*/ 119 w 167"/>
                <a:gd name="T35" fmla="*/ 121 h 167"/>
                <a:gd name="T36" fmla="*/ 128 w 167"/>
                <a:gd name="T37" fmla="*/ 114 h 167"/>
                <a:gd name="T38" fmla="*/ 123 w 167"/>
                <a:gd name="T39" fmla="*/ 109 h 167"/>
                <a:gd name="T40" fmla="*/ 146 w 167"/>
                <a:gd name="T41" fmla="*/ 105 h 167"/>
                <a:gd name="T42" fmla="*/ 142 w 167"/>
                <a:gd name="T43" fmla="*/ 58 h 167"/>
                <a:gd name="T44" fmla="*/ 95 w 167"/>
                <a:gd name="T45" fmla="*/ 61 h 167"/>
                <a:gd name="T46" fmla="*/ 139 w 167"/>
                <a:gd name="T47" fmla="*/ 64 h 167"/>
                <a:gd name="T48" fmla="*/ 112 w 167"/>
                <a:gd name="T49" fmla="*/ 102 h 167"/>
                <a:gd name="T50" fmla="*/ 82 w 167"/>
                <a:gd name="T51" fmla="*/ 87 h 167"/>
                <a:gd name="T52" fmla="*/ 81 w 167"/>
                <a:gd name="T53" fmla="*/ 102 h 167"/>
                <a:gd name="T54" fmla="*/ 28 w 167"/>
                <a:gd name="T55" fmla="*/ 64 h 167"/>
                <a:gd name="T56" fmla="*/ 72 w 167"/>
                <a:gd name="T57" fmla="*/ 61 h 167"/>
                <a:gd name="T58" fmla="*/ 25 w 167"/>
                <a:gd name="T59" fmla="*/ 58 h 167"/>
                <a:gd name="T60" fmla="*/ 22 w 167"/>
                <a:gd name="T61" fmla="*/ 105 h 167"/>
                <a:gd name="T62" fmla="*/ 81 w 167"/>
                <a:gd name="T63" fmla="*/ 109 h 167"/>
                <a:gd name="T64" fmla="*/ 7 w 167"/>
                <a:gd name="T65" fmla="*/ 134 h 167"/>
                <a:gd name="T66" fmla="*/ 161 w 167"/>
                <a:gd name="T67" fmla="*/ 32 h 167"/>
                <a:gd name="T68" fmla="*/ 127 w 167"/>
                <a:gd name="T69" fmla="*/ 134 h 167"/>
                <a:gd name="T70" fmla="*/ 127 w 167"/>
                <a:gd name="T71" fmla="*/ 1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7" h="167">
                  <a:moveTo>
                    <a:pt x="16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9"/>
                    <a:pt x="2" y="141"/>
                    <a:pt x="3" y="141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110" y="165"/>
                    <a:pt x="110" y="165"/>
                    <a:pt x="110" y="165"/>
                  </a:cubicBezTo>
                  <a:cubicBezTo>
                    <a:pt x="110" y="166"/>
                    <a:pt x="111" y="166"/>
                    <a:pt x="112" y="167"/>
                  </a:cubicBezTo>
                  <a:cubicBezTo>
                    <a:pt x="112" y="167"/>
                    <a:pt x="112" y="167"/>
                    <a:pt x="113" y="167"/>
                  </a:cubicBezTo>
                  <a:cubicBezTo>
                    <a:pt x="113" y="167"/>
                    <a:pt x="114" y="167"/>
                    <a:pt x="114" y="166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6" y="154"/>
                    <a:pt x="137" y="152"/>
                    <a:pt x="136" y="150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7" y="139"/>
                    <a:pt x="167" y="137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7" y="1"/>
                    <a:pt x="166" y="0"/>
                    <a:pt x="164" y="0"/>
                  </a:cubicBezTo>
                  <a:close/>
                  <a:moveTo>
                    <a:pt x="161" y="6"/>
                  </a:moveTo>
                  <a:cubicBezTo>
                    <a:pt x="161" y="26"/>
                    <a:pt x="161" y="26"/>
                    <a:pt x="161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161" y="6"/>
                  </a:lnTo>
                  <a:close/>
                  <a:moveTo>
                    <a:pt x="114" y="159"/>
                  </a:moveTo>
                  <a:cubicBezTo>
                    <a:pt x="97" y="130"/>
                    <a:pt x="97" y="130"/>
                    <a:pt x="97" y="130"/>
                  </a:cubicBezTo>
                  <a:cubicBezTo>
                    <a:pt x="97" y="129"/>
                    <a:pt x="96" y="128"/>
                    <a:pt x="95" y="128"/>
                  </a:cubicBezTo>
                  <a:cubicBezTo>
                    <a:pt x="95" y="128"/>
                    <a:pt x="94" y="128"/>
                    <a:pt x="94" y="128"/>
                  </a:cubicBezTo>
                  <a:cubicBezTo>
                    <a:pt x="94" y="128"/>
                    <a:pt x="93" y="128"/>
                    <a:pt x="92" y="128"/>
                  </a:cubicBezTo>
                  <a:cubicBezTo>
                    <a:pt x="87" y="132"/>
                    <a:pt x="87" y="132"/>
                    <a:pt x="87" y="132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1" y="118"/>
                    <a:pt x="111" y="120"/>
                    <a:pt x="112" y="121"/>
                  </a:cubicBezTo>
                  <a:cubicBezTo>
                    <a:pt x="129" y="151"/>
                    <a:pt x="129" y="151"/>
                    <a:pt x="129" y="151"/>
                  </a:cubicBezTo>
                  <a:lnTo>
                    <a:pt x="114" y="159"/>
                  </a:lnTo>
                  <a:close/>
                  <a:moveTo>
                    <a:pt x="127" y="134"/>
                  </a:moveTo>
                  <a:cubicBezTo>
                    <a:pt x="119" y="121"/>
                    <a:pt x="119" y="121"/>
                    <a:pt x="119" y="121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8" y="116"/>
                    <a:pt x="128" y="115"/>
                    <a:pt x="128" y="114"/>
                  </a:cubicBezTo>
                  <a:cubicBezTo>
                    <a:pt x="128" y="112"/>
                    <a:pt x="128" y="111"/>
                    <a:pt x="127" y="111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4" y="109"/>
                    <a:pt x="146" y="107"/>
                    <a:pt x="146" y="10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59"/>
                    <a:pt x="144" y="58"/>
                    <a:pt x="142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7" y="58"/>
                    <a:pt x="95" y="59"/>
                    <a:pt x="95" y="61"/>
                  </a:cubicBezTo>
                  <a:cubicBezTo>
                    <a:pt x="95" y="63"/>
                    <a:pt x="97" y="64"/>
                    <a:pt x="98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4" y="86"/>
                    <a:pt x="83" y="86"/>
                    <a:pt x="82" y="87"/>
                  </a:cubicBezTo>
                  <a:cubicBezTo>
                    <a:pt x="81" y="88"/>
                    <a:pt x="81" y="89"/>
                    <a:pt x="81" y="90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71" y="64"/>
                    <a:pt x="72" y="63"/>
                    <a:pt x="72" y="61"/>
                  </a:cubicBezTo>
                  <a:cubicBezTo>
                    <a:pt x="72" y="59"/>
                    <a:pt x="71" y="58"/>
                    <a:pt x="69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3" y="58"/>
                    <a:pt x="22" y="59"/>
                    <a:pt x="22" y="61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2" y="107"/>
                    <a:pt x="23" y="109"/>
                    <a:pt x="25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134"/>
                    <a:pt x="161" y="134"/>
                    <a:pt x="161" y="134"/>
                  </a:cubicBezTo>
                  <a:lnTo>
                    <a:pt x="127" y="134"/>
                  </a:lnTo>
                  <a:close/>
                  <a:moveTo>
                    <a:pt x="127" y="134"/>
                  </a:moveTo>
                  <a:cubicBezTo>
                    <a:pt x="127" y="134"/>
                    <a:pt x="127" y="134"/>
                    <a:pt x="12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3324262" y="7101000"/>
              <a:ext cx="23813" cy="23813"/>
            </a:xfrm>
            <a:custGeom>
              <a:avLst/>
              <a:gdLst>
                <a:gd name="T0" fmla="*/ 3 w 6"/>
                <a:gd name="T1" fmla="*/ 6 h 6"/>
                <a:gd name="T2" fmla="*/ 5 w 6"/>
                <a:gd name="T3" fmla="*/ 5 h 6"/>
                <a:gd name="T4" fmla="*/ 6 w 6"/>
                <a:gd name="T5" fmla="*/ 3 h 6"/>
                <a:gd name="T6" fmla="*/ 5 w 6"/>
                <a:gd name="T7" fmla="*/ 1 h 6"/>
                <a:gd name="T8" fmla="*/ 3 w 6"/>
                <a:gd name="T9" fmla="*/ 0 h 6"/>
                <a:gd name="T10" fmla="*/ 1 w 6"/>
                <a:gd name="T11" fmla="*/ 1 h 6"/>
                <a:gd name="T12" fmla="*/ 0 w 6"/>
                <a:gd name="T13" fmla="*/ 3 h 6"/>
                <a:gd name="T14" fmla="*/ 1 w 6"/>
                <a:gd name="T15" fmla="*/ 5 h 6"/>
                <a:gd name="T16" fmla="*/ 3 w 6"/>
                <a:gd name="T17" fmla="*/ 6 h 6"/>
                <a:gd name="T18" fmla="*/ 3 w 6"/>
                <a:gd name="T19" fmla="*/ 6 h 6"/>
                <a:gd name="T20" fmla="*/ 3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5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3386174" y="7100994"/>
              <a:ext cx="22225" cy="23813"/>
            </a:xfrm>
            <a:custGeom>
              <a:avLst/>
              <a:gdLst>
                <a:gd name="T0" fmla="*/ 3 w 6"/>
                <a:gd name="T1" fmla="*/ 6 h 6"/>
                <a:gd name="T2" fmla="*/ 5 w 6"/>
                <a:gd name="T3" fmla="*/ 5 h 6"/>
                <a:gd name="T4" fmla="*/ 6 w 6"/>
                <a:gd name="T5" fmla="*/ 3 h 6"/>
                <a:gd name="T6" fmla="*/ 5 w 6"/>
                <a:gd name="T7" fmla="*/ 1 h 6"/>
                <a:gd name="T8" fmla="*/ 3 w 6"/>
                <a:gd name="T9" fmla="*/ 0 h 6"/>
                <a:gd name="T10" fmla="*/ 0 w 6"/>
                <a:gd name="T11" fmla="*/ 1 h 6"/>
                <a:gd name="T12" fmla="*/ 0 w 6"/>
                <a:gd name="T13" fmla="*/ 3 h 6"/>
                <a:gd name="T14" fmla="*/ 0 w 6"/>
                <a:gd name="T15" fmla="*/ 5 h 6"/>
                <a:gd name="T16" fmla="*/ 3 w 6"/>
                <a:gd name="T17" fmla="*/ 6 h 6"/>
                <a:gd name="T18" fmla="*/ 3 w 6"/>
                <a:gd name="T19" fmla="*/ 6 h 6"/>
                <a:gd name="T20" fmla="*/ 3 w 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4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2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3443323" y="7101000"/>
              <a:ext cx="26988" cy="23813"/>
            </a:xfrm>
            <a:custGeom>
              <a:avLst/>
              <a:gdLst>
                <a:gd name="T0" fmla="*/ 3 w 7"/>
                <a:gd name="T1" fmla="*/ 6 h 6"/>
                <a:gd name="T2" fmla="*/ 6 w 7"/>
                <a:gd name="T3" fmla="*/ 5 h 6"/>
                <a:gd name="T4" fmla="*/ 7 w 7"/>
                <a:gd name="T5" fmla="*/ 3 h 6"/>
                <a:gd name="T6" fmla="*/ 6 w 7"/>
                <a:gd name="T7" fmla="*/ 1 h 6"/>
                <a:gd name="T8" fmla="*/ 3 w 7"/>
                <a:gd name="T9" fmla="*/ 0 h 6"/>
                <a:gd name="T10" fmla="*/ 1 w 7"/>
                <a:gd name="T11" fmla="*/ 1 h 6"/>
                <a:gd name="T12" fmla="*/ 0 w 7"/>
                <a:gd name="T13" fmla="*/ 3 h 6"/>
                <a:gd name="T14" fmla="*/ 1 w 7"/>
                <a:gd name="T15" fmla="*/ 5 h 6"/>
                <a:gd name="T16" fmla="*/ 3 w 7"/>
                <a:gd name="T17" fmla="*/ 6 h 6"/>
                <a:gd name="T18" fmla="*/ 3 w 7"/>
                <a:gd name="T19" fmla="*/ 6 h 6"/>
                <a:gd name="T20" fmla="*/ 3 w 7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7" y="4"/>
                    <a:pt x="7" y="3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6"/>
                    <a:pt x="3" y="6"/>
                    <a:pt x="3" y="6"/>
                  </a:cubicBezTo>
                  <a:close/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3562385" y="7101013"/>
              <a:ext cx="266702" cy="23813"/>
            </a:xfrm>
            <a:custGeom>
              <a:avLst/>
              <a:gdLst>
                <a:gd name="T0" fmla="*/ 4 w 70"/>
                <a:gd name="T1" fmla="*/ 6 h 6"/>
                <a:gd name="T2" fmla="*/ 66 w 70"/>
                <a:gd name="T3" fmla="*/ 6 h 6"/>
                <a:gd name="T4" fmla="*/ 70 w 70"/>
                <a:gd name="T5" fmla="*/ 3 h 6"/>
                <a:gd name="T6" fmla="*/ 66 w 70"/>
                <a:gd name="T7" fmla="*/ 0 h 6"/>
                <a:gd name="T8" fmla="*/ 4 w 70"/>
                <a:gd name="T9" fmla="*/ 0 h 6"/>
                <a:gd name="T10" fmla="*/ 0 w 70"/>
                <a:gd name="T11" fmla="*/ 3 h 6"/>
                <a:gd name="T12" fmla="*/ 4 w 70"/>
                <a:gd name="T13" fmla="*/ 6 h 6"/>
                <a:gd name="T14" fmla="*/ 4 w 70"/>
                <a:gd name="T15" fmla="*/ 6 h 6"/>
                <a:gd name="T16" fmla="*/ 4 w 70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">
                  <a:moveTo>
                    <a:pt x="4" y="6"/>
                  </a:moveTo>
                  <a:cubicBezTo>
                    <a:pt x="66" y="6"/>
                    <a:pt x="66" y="6"/>
                    <a:pt x="66" y="6"/>
                  </a:cubicBezTo>
                  <a:cubicBezTo>
                    <a:pt x="68" y="6"/>
                    <a:pt x="70" y="5"/>
                    <a:pt x="70" y="3"/>
                  </a:cubicBezTo>
                  <a:cubicBezTo>
                    <a:pt x="70" y="1"/>
                    <a:pt x="68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4" y="6"/>
                  </a:cubicBezTo>
                  <a:close/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3562351" y="7273925"/>
              <a:ext cx="25400" cy="22225"/>
            </a:xfrm>
            <a:custGeom>
              <a:avLst/>
              <a:gdLst>
                <a:gd name="T0" fmla="*/ 4 w 7"/>
                <a:gd name="T1" fmla="*/ 0 h 6"/>
                <a:gd name="T2" fmla="*/ 1 w 7"/>
                <a:gd name="T3" fmla="*/ 1 h 6"/>
                <a:gd name="T4" fmla="*/ 0 w 7"/>
                <a:gd name="T5" fmla="*/ 3 h 6"/>
                <a:gd name="T6" fmla="*/ 1 w 7"/>
                <a:gd name="T7" fmla="*/ 5 h 6"/>
                <a:gd name="T8" fmla="*/ 4 w 7"/>
                <a:gd name="T9" fmla="*/ 6 h 6"/>
                <a:gd name="T10" fmla="*/ 6 w 7"/>
                <a:gd name="T11" fmla="*/ 5 h 6"/>
                <a:gd name="T12" fmla="*/ 7 w 7"/>
                <a:gd name="T13" fmla="*/ 3 h 6"/>
                <a:gd name="T14" fmla="*/ 6 w 7"/>
                <a:gd name="T15" fmla="*/ 1 h 6"/>
                <a:gd name="T16" fmla="*/ 4 w 7"/>
                <a:gd name="T17" fmla="*/ 0 h 6"/>
                <a:gd name="T18" fmla="*/ 4 w 7"/>
                <a:gd name="T19" fmla="*/ 0 h 6"/>
                <a:gd name="T20" fmla="*/ 4 w 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5" y="0"/>
                    <a:pt x="5" y="0"/>
                    <a:pt x="4" y="0"/>
                  </a:cubicBezTo>
                  <a:close/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378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Кабинет ЮЛ на ЕПГУ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55440" y="1642107"/>
            <a:ext cx="4939206" cy="2102519"/>
          </a:xfrm>
          <a:prstGeom prst="roundRect">
            <a:avLst>
              <a:gd name="adj" fmla="val 2589"/>
            </a:avLst>
          </a:prstGeom>
          <a:solidFill>
            <a:schemeClr val="bg1"/>
          </a:solidFill>
          <a:ln>
            <a:noFill/>
          </a:ln>
          <a:effectLst>
            <a:outerShdw blurRad="254000" dist="508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Текст 10"/>
          <p:cNvSpPr txBox="1">
            <a:spLocks/>
          </p:cNvSpPr>
          <p:nvPr/>
        </p:nvSpPr>
        <p:spPr>
          <a:xfrm>
            <a:off x="1463682" y="2579679"/>
            <a:ext cx="4454764" cy="8793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71450" lvl="0" indent="-17145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•"/>
              <a:defRPr sz="1200"/>
            </a:lvl1pPr>
          </a:lstStyle>
          <a:p>
            <a:pPr>
              <a:spcAft>
                <a:spcPts val="1200"/>
              </a:spcAft>
            </a:pPr>
            <a:r>
              <a:rPr lang="ru-RU" sz="1400" dirty="0">
                <a:latin typeface="+mj-lt"/>
              </a:rPr>
              <a:t>Система фильтров ГЭПС уведомлений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latin typeface="+mj-lt"/>
              </a:rPr>
              <a:t>Поисковая строка для уведомлений и заявлений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7011" y="1766376"/>
            <a:ext cx="4222800" cy="62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4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600" b="1" dirty="0"/>
              <a:t>Доработка Интерфейса кабинета ЮЛ</a:t>
            </a:r>
          </a:p>
        </p:txBody>
      </p:sp>
      <p:sp>
        <p:nvSpPr>
          <p:cNvPr id="6" name="Овал 5"/>
          <p:cNvSpPr/>
          <p:nvPr/>
        </p:nvSpPr>
        <p:spPr>
          <a:xfrm>
            <a:off x="1217591" y="1977100"/>
            <a:ext cx="181863" cy="181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440" y="908720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Перспективы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97354" y="1642107"/>
            <a:ext cx="4939206" cy="4358233"/>
          </a:xfrm>
          <a:prstGeom prst="roundRect">
            <a:avLst>
              <a:gd name="adj" fmla="val 2589"/>
            </a:avLst>
          </a:prstGeom>
          <a:solidFill>
            <a:schemeClr val="bg1"/>
          </a:solidFill>
          <a:ln>
            <a:noFill/>
          </a:ln>
          <a:effectLst>
            <a:outerShdw blurRad="254000" dist="508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Текст 10"/>
          <p:cNvSpPr txBox="1">
            <a:spLocks/>
          </p:cNvSpPr>
          <p:nvPr/>
        </p:nvSpPr>
        <p:spPr>
          <a:xfrm>
            <a:off x="6608924" y="3707954"/>
            <a:ext cx="4233889" cy="20396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71450" lvl="0" indent="-17145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•"/>
              <a:defRPr sz="1200"/>
            </a:lvl1pPr>
          </a:lstStyle>
          <a:p>
            <a:pPr>
              <a:spcAft>
                <a:spcPts val="1200"/>
              </a:spcAft>
            </a:pPr>
            <a:r>
              <a:rPr lang="ru-RU" sz="1400" dirty="0" smtClean="0">
                <a:latin typeface="+mj-lt"/>
              </a:rPr>
              <a:t>Получение </a:t>
            </a:r>
            <a:r>
              <a:rPr lang="ru-RU" sz="1400" dirty="0">
                <a:latin typeface="+mj-lt"/>
              </a:rPr>
              <a:t>информации об исполнительном производстве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+mj-lt"/>
              </a:rPr>
              <a:t>Подача </a:t>
            </a:r>
            <a:r>
              <a:rPr lang="ru-RU" sz="1400" dirty="0">
                <a:latin typeface="+mj-lt"/>
              </a:rPr>
              <a:t>обращений в рамках исполнительного производства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latin typeface="+mj-lt"/>
              </a:rPr>
              <a:t>Представление </a:t>
            </a:r>
            <a:r>
              <a:rPr lang="ru-RU" sz="1400" dirty="0">
                <a:latin typeface="+mj-lt"/>
              </a:rPr>
              <a:t>интересов стороны исполнительного </a:t>
            </a:r>
            <a:r>
              <a:rPr lang="ru-RU" sz="1400" dirty="0" smtClean="0">
                <a:latin typeface="+mj-lt"/>
              </a:rPr>
              <a:t>производства</a:t>
            </a:r>
            <a:br>
              <a:rPr lang="ru-RU" sz="1400" dirty="0" smtClean="0">
                <a:latin typeface="+mj-lt"/>
              </a:rPr>
            </a:br>
            <a:r>
              <a:rPr lang="ru-RU" sz="1400" dirty="0" smtClean="0">
                <a:latin typeface="+mj-lt"/>
              </a:rPr>
              <a:t>в </a:t>
            </a:r>
            <a:r>
              <a:rPr lang="ru-RU" sz="1400" dirty="0">
                <a:latin typeface="+mj-lt"/>
              </a:rPr>
              <a:t>полном объеме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8924" y="1766376"/>
            <a:ext cx="4394285" cy="174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14000"/>
              </a:lnSpc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600" b="1" dirty="0"/>
              <a:t>Доработки ЕПГУ по использованию ЕСИА для подтверждения полномочий представителей-организаций должников и взыскателей при подаче ходатайств в электронном виде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6359505" y="1977100"/>
            <a:ext cx="181863" cy="1818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3">
                  <a:lumMod val="85000"/>
                </a:schemeClr>
              </a:gs>
            </a:gsLst>
            <a:path path="circle">
              <a:fillToRect l="100000" t="100000"/>
            </a:path>
          </a:gradFill>
          <a:ln w="76200" cmpd="thickThin">
            <a:noFill/>
          </a:ln>
          <a:effectLst>
            <a:outerShdw blurRad="304800" dist="76200" dir="5400000" sx="103000" sy="103000" algn="ctr" rotWithShape="0">
              <a:schemeClr val="accent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2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1129705"/>
            <a:ext cx="7508751" cy="1728192"/>
          </a:xfrm>
          <a:prstGeom prst="rect">
            <a:avLst/>
          </a:prstGeom>
          <a:gradFill flip="none" rotWithShape="1">
            <a:gsLst>
              <a:gs pos="81000">
                <a:srgbClr val="0FC74E">
                  <a:alpha val="73000"/>
                  <a:lumMod val="86000"/>
                </a:srgbClr>
              </a:gs>
              <a:gs pos="100000">
                <a:schemeClr val="accent1">
                  <a:lumMod val="95000"/>
                  <a:lumOff val="5000"/>
                  <a:alpha val="60000"/>
                </a:schemeClr>
              </a:gs>
              <a:gs pos="29000">
                <a:schemeClr val="accent3">
                  <a:lumMod val="65000"/>
                  <a:alpha val="9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392410"/>
            <a:ext cx="10081120" cy="372294"/>
          </a:xfrm>
        </p:spPr>
        <p:txBody>
          <a:bodyPr/>
          <a:lstStyle/>
          <a:p>
            <a:r>
              <a:rPr lang="ru-RU" sz="1200" b="0" dirty="0"/>
              <a:t>КОНЦЕПЦИЯ СУПЕРСЕРВИСА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Подключение ЮЛ к </a:t>
            </a:r>
            <a:r>
              <a:rPr lang="en-US" dirty="0"/>
              <a:t>API </a:t>
            </a:r>
            <a:r>
              <a:rPr lang="ru-RU" dirty="0"/>
              <a:t>ЕПГУ</a:t>
            </a:r>
          </a:p>
        </p:txBody>
      </p:sp>
      <p:sp>
        <p:nvSpPr>
          <p:cNvPr id="9" name="Текст 10"/>
          <p:cNvSpPr txBox="1">
            <a:spLocks/>
          </p:cNvSpPr>
          <p:nvPr/>
        </p:nvSpPr>
        <p:spPr>
          <a:xfrm>
            <a:off x="839417" y="3118426"/>
            <a:ext cx="6984776" cy="25658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71450" lvl="0" indent="-171450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SzPct val="135000"/>
              <a:buFont typeface="Arial" panose="020B0604020202020204" pitchFamily="34" charset="0"/>
              <a:buChar char="•"/>
              <a:defRPr sz="1200"/>
            </a:lvl1pPr>
          </a:lstStyle>
          <a:p>
            <a:pPr>
              <a:spcAft>
                <a:spcPts val="1200"/>
              </a:spcAft>
            </a:pPr>
            <a:r>
              <a:rPr lang="ru-RU" sz="1600" dirty="0">
                <a:latin typeface="+mj-lt"/>
              </a:rPr>
              <a:t>Информации о наличии исполнительного производства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+mj-lt"/>
              </a:rPr>
              <a:t>Информация о ходе исполнительного производства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+mj-lt"/>
              </a:rPr>
              <a:t>Извещения и постановления  судебного пристава-исполнителя 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+mj-lt"/>
              </a:rPr>
              <a:t>Ответы на запросы, а также уведомления об исполнении постановлений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latin typeface="+mj-lt"/>
              </a:rPr>
              <a:t>Заявления, ходатайства, отводы, жалобы в порядке подчиненности по исполнительному производству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416" y="1245904"/>
            <a:ext cx="6669335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приказа Минцифры России</a:t>
            </a:r>
            <a:br>
              <a:rPr lang="ru-RU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 порядке интеграции информационных систем организаций с федеральной государственной информационной системой ЕПГУ.</a:t>
            </a:r>
          </a:p>
        </p:txBody>
      </p:sp>
      <p:grpSp>
        <p:nvGrpSpPr>
          <p:cNvPr id="12" name="Группа 11"/>
          <p:cNvGrpSpPr/>
          <p:nvPr/>
        </p:nvGrpSpPr>
        <p:grpSpPr>
          <a:xfrm flipH="1">
            <a:off x="7683341" y="0"/>
            <a:ext cx="4508659" cy="6858000"/>
            <a:chOff x="0" y="0"/>
            <a:chExt cx="4508659" cy="6858000"/>
          </a:xfrm>
        </p:grpSpPr>
        <p:sp>
          <p:nvSpPr>
            <p:cNvPr id="13" name="object 15"/>
            <p:cNvSpPr/>
            <p:nvPr/>
          </p:nvSpPr>
          <p:spPr>
            <a:xfrm>
              <a:off x="12" y="0"/>
              <a:ext cx="4508418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/>
            <p:cNvSpPr/>
            <p:nvPr/>
          </p:nvSpPr>
          <p:spPr>
            <a:xfrm>
              <a:off x="0" y="0"/>
              <a:ext cx="4508659" cy="6858000"/>
            </a:xfrm>
            <a:custGeom>
              <a:avLst/>
              <a:gdLst/>
              <a:ahLst/>
              <a:cxnLst/>
              <a:rect l="l" t="t" r="r" b="b"/>
              <a:pathLst>
                <a:path w="6011545" h="9144000">
                  <a:moveTo>
                    <a:pt x="5747374" y="-2"/>
                  </a:moveTo>
                  <a:lnTo>
                    <a:pt x="764466" y="-2"/>
                  </a:lnTo>
                  <a:lnTo>
                    <a:pt x="765520" y="2080"/>
                  </a:lnTo>
                  <a:lnTo>
                    <a:pt x="129" y="2080"/>
                  </a:lnTo>
                  <a:lnTo>
                    <a:pt x="2" y="9143997"/>
                  </a:lnTo>
                  <a:lnTo>
                    <a:pt x="3129015" y="9143997"/>
                  </a:lnTo>
                  <a:lnTo>
                    <a:pt x="3376310" y="8893947"/>
                  </a:lnTo>
                  <a:lnTo>
                    <a:pt x="3410189" y="8857809"/>
                  </a:lnTo>
                  <a:lnTo>
                    <a:pt x="3443862" y="8821520"/>
                  </a:lnTo>
                  <a:lnTo>
                    <a:pt x="3477328" y="8785078"/>
                  </a:lnTo>
                  <a:lnTo>
                    <a:pt x="3510587" y="8748486"/>
                  </a:lnTo>
                  <a:lnTo>
                    <a:pt x="3543638" y="8711745"/>
                  </a:lnTo>
                  <a:lnTo>
                    <a:pt x="3576482" y="8674854"/>
                  </a:lnTo>
                  <a:lnTo>
                    <a:pt x="3609118" y="8637816"/>
                  </a:lnTo>
                  <a:lnTo>
                    <a:pt x="3641546" y="8600631"/>
                  </a:lnTo>
                  <a:lnTo>
                    <a:pt x="3673765" y="8563300"/>
                  </a:lnTo>
                  <a:lnTo>
                    <a:pt x="3705776" y="8525824"/>
                  </a:lnTo>
                  <a:lnTo>
                    <a:pt x="3737578" y="8488204"/>
                  </a:lnTo>
                  <a:lnTo>
                    <a:pt x="3769171" y="8450441"/>
                  </a:lnTo>
                  <a:lnTo>
                    <a:pt x="3800554" y="8412536"/>
                  </a:lnTo>
                  <a:lnTo>
                    <a:pt x="3831728" y="8374489"/>
                  </a:lnTo>
                  <a:lnTo>
                    <a:pt x="3862692" y="8336302"/>
                  </a:lnTo>
                  <a:lnTo>
                    <a:pt x="3893446" y="8297976"/>
                  </a:lnTo>
                  <a:lnTo>
                    <a:pt x="3923989" y="8259511"/>
                  </a:lnTo>
                  <a:lnTo>
                    <a:pt x="3954322" y="8220908"/>
                  </a:lnTo>
                  <a:lnTo>
                    <a:pt x="3984444" y="8182169"/>
                  </a:lnTo>
                  <a:lnTo>
                    <a:pt x="4014355" y="8143294"/>
                  </a:lnTo>
                  <a:lnTo>
                    <a:pt x="4044054" y="8104285"/>
                  </a:lnTo>
                  <a:lnTo>
                    <a:pt x="4073542" y="8065141"/>
                  </a:lnTo>
                  <a:lnTo>
                    <a:pt x="4102818" y="8025865"/>
                  </a:lnTo>
                  <a:lnTo>
                    <a:pt x="4131882" y="7986457"/>
                  </a:lnTo>
                  <a:lnTo>
                    <a:pt x="4160733" y="7946917"/>
                  </a:lnTo>
                  <a:lnTo>
                    <a:pt x="4189372" y="7907248"/>
                  </a:lnTo>
                  <a:lnTo>
                    <a:pt x="4217798" y="7867449"/>
                  </a:lnTo>
                  <a:lnTo>
                    <a:pt x="4246011" y="7827522"/>
                  </a:lnTo>
                  <a:lnTo>
                    <a:pt x="4274010" y="7787468"/>
                  </a:lnTo>
                  <a:lnTo>
                    <a:pt x="4301796" y="7747287"/>
                  </a:lnTo>
                  <a:lnTo>
                    <a:pt x="4329368" y="7706981"/>
                  </a:lnTo>
                  <a:lnTo>
                    <a:pt x="4356725" y="7666551"/>
                  </a:lnTo>
                  <a:lnTo>
                    <a:pt x="4383869" y="7625996"/>
                  </a:lnTo>
                  <a:lnTo>
                    <a:pt x="4410797" y="7585320"/>
                  </a:lnTo>
                  <a:lnTo>
                    <a:pt x="4437511" y="7544521"/>
                  </a:lnTo>
                  <a:lnTo>
                    <a:pt x="4464010" y="7503602"/>
                  </a:lnTo>
                  <a:lnTo>
                    <a:pt x="4490293" y="7462562"/>
                  </a:lnTo>
                  <a:lnTo>
                    <a:pt x="4516361" y="7421404"/>
                  </a:lnTo>
                  <a:lnTo>
                    <a:pt x="4542213" y="7380128"/>
                  </a:lnTo>
                  <a:lnTo>
                    <a:pt x="4567848" y="7338735"/>
                  </a:lnTo>
                  <a:lnTo>
                    <a:pt x="4593268" y="7297225"/>
                  </a:lnTo>
                  <a:lnTo>
                    <a:pt x="4618470" y="7255601"/>
                  </a:lnTo>
                  <a:lnTo>
                    <a:pt x="4643456" y="7213862"/>
                  </a:lnTo>
                  <a:lnTo>
                    <a:pt x="4668225" y="7172009"/>
                  </a:lnTo>
                  <a:lnTo>
                    <a:pt x="4692776" y="7130045"/>
                  </a:lnTo>
                  <a:lnTo>
                    <a:pt x="4717109" y="7087968"/>
                  </a:lnTo>
                  <a:lnTo>
                    <a:pt x="4741225" y="7045782"/>
                  </a:lnTo>
                  <a:lnTo>
                    <a:pt x="4765123" y="7003485"/>
                  </a:lnTo>
                  <a:lnTo>
                    <a:pt x="4788802" y="6961080"/>
                  </a:lnTo>
                  <a:lnTo>
                    <a:pt x="4812262" y="6918567"/>
                  </a:lnTo>
                  <a:lnTo>
                    <a:pt x="4835504" y="6875948"/>
                  </a:lnTo>
                  <a:lnTo>
                    <a:pt x="4858526" y="6833222"/>
                  </a:lnTo>
                  <a:lnTo>
                    <a:pt x="4881330" y="6790392"/>
                  </a:lnTo>
                  <a:lnTo>
                    <a:pt x="4903913" y="6747457"/>
                  </a:lnTo>
                  <a:lnTo>
                    <a:pt x="4926277" y="6704419"/>
                  </a:lnTo>
                  <a:lnTo>
                    <a:pt x="4948420" y="6661279"/>
                  </a:lnTo>
                  <a:lnTo>
                    <a:pt x="4970343" y="6618038"/>
                  </a:lnTo>
                  <a:lnTo>
                    <a:pt x="4992045" y="6574697"/>
                  </a:lnTo>
                  <a:lnTo>
                    <a:pt x="5013527" y="6531256"/>
                  </a:lnTo>
                  <a:lnTo>
                    <a:pt x="5034787" y="6487717"/>
                  </a:lnTo>
                  <a:lnTo>
                    <a:pt x="5055826" y="6444080"/>
                  </a:lnTo>
                  <a:lnTo>
                    <a:pt x="5076644" y="6400347"/>
                  </a:lnTo>
                  <a:lnTo>
                    <a:pt x="5097239" y="6356518"/>
                  </a:lnTo>
                  <a:lnTo>
                    <a:pt x="5117612" y="6312594"/>
                  </a:lnTo>
                  <a:lnTo>
                    <a:pt x="5137763" y="6268576"/>
                  </a:lnTo>
                  <a:lnTo>
                    <a:pt x="5157692" y="6224466"/>
                  </a:lnTo>
                  <a:lnTo>
                    <a:pt x="5177397" y="6180263"/>
                  </a:lnTo>
                  <a:lnTo>
                    <a:pt x="5196879" y="6135970"/>
                  </a:lnTo>
                  <a:lnTo>
                    <a:pt x="5216138" y="6091587"/>
                  </a:lnTo>
                  <a:lnTo>
                    <a:pt x="5235173" y="6047114"/>
                  </a:lnTo>
                  <a:lnTo>
                    <a:pt x="5253985" y="6002553"/>
                  </a:lnTo>
                  <a:lnTo>
                    <a:pt x="5272572" y="5957905"/>
                  </a:lnTo>
                  <a:lnTo>
                    <a:pt x="5290934" y="5913171"/>
                  </a:lnTo>
                  <a:lnTo>
                    <a:pt x="5309073" y="5868351"/>
                  </a:lnTo>
                  <a:lnTo>
                    <a:pt x="5326986" y="5823447"/>
                  </a:lnTo>
                  <a:lnTo>
                    <a:pt x="5344674" y="5778459"/>
                  </a:lnTo>
                  <a:lnTo>
                    <a:pt x="5362136" y="5733388"/>
                  </a:lnTo>
                  <a:lnTo>
                    <a:pt x="5379373" y="5688236"/>
                  </a:lnTo>
                  <a:lnTo>
                    <a:pt x="5396385" y="5643003"/>
                  </a:lnTo>
                  <a:lnTo>
                    <a:pt x="5413170" y="5597690"/>
                  </a:lnTo>
                  <a:lnTo>
                    <a:pt x="5429728" y="5552299"/>
                  </a:lnTo>
                  <a:lnTo>
                    <a:pt x="5446060" y="5506829"/>
                  </a:lnTo>
                  <a:lnTo>
                    <a:pt x="5462165" y="5461282"/>
                  </a:lnTo>
                  <a:lnTo>
                    <a:pt x="5478043" y="5415659"/>
                  </a:lnTo>
                  <a:lnTo>
                    <a:pt x="5493693" y="5369961"/>
                  </a:lnTo>
                  <a:lnTo>
                    <a:pt x="5509116" y="5324189"/>
                  </a:lnTo>
                  <a:lnTo>
                    <a:pt x="5524311" y="5278344"/>
                  </a:lnTo>
                  <a:lnTo>
                    <a:pt x="5539278" y="5232426"/>
                  </a:lnTo>
                  <a:lnTo>
                    <a:pt x="5554016" y="5186436"/>
                  </a:lnTo>
                  <a:lnTo>
                    <a:pt x="5568526" y="5140377"/>
                  </a:lnTo>
                  <a:lnTo>
                    <a:pt x="5582807" y="5094247"/>
                  </a:lnTo>
                  <a:lnTo>
                    <a:pt x="5596859" y="5048049"/>
                  </a:lnTo>
                  <a:lnTo>
                    <a:pt x="5610681" y="5001783"/>
                  </a:lnTo>
                  <a:lnTo>
                    <a:pt x="5624273" y="4955451"/>
                  </a:lnTo>
                  <a:lnTo>
                    <a:pt x="5637636" y="4909052"/>
                  </a:lnTo>
                  <a:lnTo>
                    <a:pt x="5650769" y="4862589"/>
                  </a:lnTo>
                  <a:lnTo>
                    <a:pt x="5663671" y="4816061"/>
                  </a:lnTo>
                  <a:lnTo>
                    <a:pt x="5676342" y="4769471"/>
                  </a:lnTo>
                  <a:lnTo>
                    <a:pt x="5688783" y="4722818"/>
                  </a:lnTo>
                  <a:lnTo>
                    <a:pt x="5700993" y="4676104"/>
                  </a:lnTo>
                  <a:lnTo>
                    <a:pt x="5712971" y="4629330"/>
                  </a:lnTo>
                  <a:lnTo>
                    <a:pt x="5724717" y="4582497"/>
                  </a:lnTo>
                  <a:lnTo>
                    <a:pt x="5736231" y="4535605"/>
                  </a:lnTo>
                  <a:lnTo>
                    <a:pt x="5747514" y="4488655"/>
                  </a:lnTo>
                  <a:lnTo>
                    <a:pt x="5758564" y="4441649"/>
                  </a:lnTo>
                  <a:lnTo>
                    <a:pt x="5769381" y="4394588"/>
                  </a:lnTo>
                  <a:lnTo>
                    <a:pt x="5779965" y="4347472"/>
                  </a:lnTo>
                  <a:lnTo>
                    <a:pt x="5790317" y="4300302"/>
                  </a:lnTo>
                  <a:lnTo>
                    <a:pt x="5800434" y="4253079"/>
                  </a:lnTo>
                  <a:lnTo>
                    <a:pt x="5810319" y="4205804"/>
                  </a:lnTo>
                  <a:lnTo>
                    <a:pt x="5819969" y="4158479"/>
                  </a:lnTo>
                  <a:lnTo>
                    <a:pt x="5829385" y="4111103"/>
                  </a:lnTo>
                  <a:lnTo>
                    <a:pt x="5838567" y="4063678"/>
                  </a:lnTo>
                  <a:lnTo>
                    <a:pt x="5847514" y="4016205"/>
                  </a:lnTo>
                  <a:lnTo>
                    <a:pt x="5856226" y="3968685"/>
                  </a:lnTo>
                  <a:lnTo>
                    <a:pt x="5864703" y="3921118"/>
                  </a:lnTo>
                  <a:lnTo>
                    <a:pt x="5872944" y="3873506"/>
                  </a:lnTo>
                  <a:lnTo>
                    <a:pt x="5880950" y="3825850"/>
                  </a:lnTo>
                  <a:lnTo>
                    <a:pt x="5888720" y="3778150"/>
                  </a:lnTo>
                  <a:lnTo>
                    <a:pt x="5896254" y="3730408"/>
                  </a:lnTo>
                  <a:lnTo>
                    <a:pt x="5903551" y="3682624"/>
                  </a:lnTo>
                  <a:lnTo>
                    <a:pt x="5910612" y="3634799"/>
                  </a:lnTo>
                  <a:lnTo>
                    <a:pt x="5917436" y="3586934"/>
                  </a:lnTo>
                  <a:lnTo>
                    <a:pt x="5924022" y="3539031"/>
                  </a:lnTo>
                  <a:lnTo>
                    <a:pt x="5930372" y="3491090"/>
                  </a:lnTo>
                  <a:lnTo>
                    <a:pt x="5936483" y="3443111"/>
                  </a:lnTo>
                  <a:lnTo>
                    <a:pt x="5942357" y="3395097"/>
                  </a:lnTo>
                  <a:lnTo>
                    <a:pt x="5947992" y="3347047"/>
                  </a:lnTo>
                  <a:lnTo>
                    <a:pt x="5953390" y="3298963"/>
                  </a:lnTo>
                  <a:lnTo>
                    <a:pt x="5958548" y="3250846"/>
                  </a:lnTo>
                  <a:lnTo>
                    <a:pt x="5963468" y="3202697"/>
                  </a:lnTo>
                  <a:lnTo>
                    <a:pt x="5968148" y="3154516"/>
                  </a:lnTo>
                  <a:lnTo>
                    <a:pt x="5972589" y="3106305"/>
                  </a:lnTo>
                  <a:lnTo>
                    <a:pt x="5976790" y="3058064"/>
                  </a:lnTo>
                  <a:lnTo>
                    <a:pt x="5980751" y="3009794"/>
                  </a:lnTo>
                  <a:lnTo>
                    <a:pt x="5984473" y="2961497"/>
                  </a:lnTo>
                  <a:lnTo>
                    <a:pt x="5987953" y="2913173"/>
                  </a:lnTo>
                  <a:lnTo>
                    <a:pt x="5991194" y="2864824"/>
                  </a:lnTo>
                  <a:lnTo>
                    <a:pt x="5994193" y="2816449"/>
                  </a:lnTo>
                  <a:lnTo>
                    <a:pt x="5996951" y="2768051"/>
                  </a:lnTo>
                  <a:lnTo>
                    <a:pt x="5999467" y="2719629"/>
                  </a:lnTo>
                  <a:lnTo>
                    <a:pt x="6001742" y="2671185"/>
                  </a:lnTo>
                  <a:lnTo>
                    <a:pt x="6003775" y="2622720"/>
                  </a:lnTo>
                  <a:lnTo>
                    <a:pt x="6005566" y="2574235"/>
                  </a:lnTo>
                  <a:lnTo>
                    <a:pt x="6007115" y="2525731"/>
                  </a:lnTo>
                  <a:lnTo>
                    <a:pt x="6008421" y="2477208"/>
                  </a:lnTo>
                  <a:lnTo>
                    <a:pt x="6009483" y="2428668"/>
                  </a:lnTo>
                  <a:lnTo>
                    <a:pt x="6010303" y="2380111"/>
                  </a:lnTo>
                  <a:lnTo>
                    <a:pt x="6010879" y="2331539"/>
                  </a:lnTo>
                  <a:lnTo>
                    <a:pt x="6011212" y="2282952"/>
                  </a:lnTo>
                  <a:lnTo>
                    <a:pt x="6011301" y="2234351"/>
                  </a:lnTo>
                  <a:lnTo>
                    <a:pt x="6011145" y="2185738"/>
                  </a:lnTo>
                  <a:lnTo>
                    <a:pt x="6010745" y="2137113"/>
                  </a:lnTo>
                  <a:lnTo>
                    <a:pt x="6010101" y="2088476"/>
                  </a:lnTo>
                  <a:lnTo>
                    <a:pt x="6009211" y="2039830"/>
                  </a:lnTo>
                  <a:lnTo>
                    <a:pt x="6008077" y="1991175"/>
                  </a:lnTo>
                  <a:lnTo>
                    <a:pt x="6006697" y="1942511"/>
                  </a:lnTo>
                  <a:lnTo>
                    <a:pt x="6005071" y="1893841"/>
                  </a:lnTo>
                  <a:lnTo>
                    <a:pt x="6003199" y="1845164"/>
                  </a:lnTo>
                  <a:lnTo>
                    <a:pt x="6001081" y="1796482"/>
                  </a:lnTo>
                  <a:lnTo>
                    <a:pt x="5998717" y="1747795"/>
                  </a:lnTo>
                  <a:lnTo>
                    <a:pt x="5996106" y="1699105"/>
                  </a:lnTo>
                  <a:lnTo>
                    <a:pt x="5993248" y="1650412"/>
                  </a:lnTo>
                  <a:lnTo>
                    <a:pt x="5990143" y="1601718"/>
                  </a:lnTo>
                  <a:lnTo>
                    <a:pt x="5986791" y="1553023"/>
                  </a:lnTo>
                  <a:lnTo>
                    <a:pt x="5983191" y="1504328"/>
                  </a:lnTo>
                  <a:lnTo>
                    <a:pt x="5979343" y="1455635"/>
                  </a:lnTo>
                  <a:lnTo>
                    <a:pt x="5975246" y="1406943"/>
                  </a:lnTo>
                  <a:lnTo>
                    <a:pt x="5970902" y="1358255"/>
                  </a:lnTo>
                  <a:lnTo>
                    <a:pt x="5966308" y="1309571"/>
                  </a:lnTo>
                  <a:lnTo>
                    <a:pt x="5961466" y="1260891"/>
                  </a:lnTo>
                  <a:lnTo>
                    <a:pt x="5956375" y="1212217"/>
                  </a:lnTo>
                  <a:lnTo>
                    <a:pt x="5951034" y="1163551"/>
                  </a:lnTo>
                  <a:lnTo>
                    <a:pt x="5945443" y="1114891"/>
                  </a:lnTo>
                  <a:lnTo>
                    <a:pt x="5939603" y="1066241"/>
                  </a:lnTo>
                  <a:lnTo>
                    <a:pt x="5933512" y="1017600"/>
                  </a:lnTo>
                  <a:lnTo>
                    <a:pt x="5927171" y="968969"/>
                  </a:lnTo>
                  <a:lnTo>
                    <a:pt x="5920579" y="920350"/>
                  </a:lnTo>
                  <a:lnTo>
                    <a:pt x="5913737" y="871744"/>
                  </a:lnTo>
                  <a:lnTo>
                    <a:pt x="5906643" y="823150"/>
                  </a:lnTo>
                  <a:lnTo>
                    <a:pt x="5899297" y="774571"/>
                  </a:lnTo>
                  <a:lnTo>
                    <a:pt x="5891701" y="726007"/>
                  </a:lnTo>
                  <a:lnTo>
                    <a:pt x="5883852" y="677459"/>
                  </a:lnTo>
                  <a:lnTo>
                    <a:pt x="5875751" y="628928"/>
                  </a:lnTo>
                  <a:lnTo>
                    <a:pt x="5867397" y="580415"/>
                  </a:lnTo>
                  <a:lnTo>
                    <a:pt x="5858791" y="531921"/>
                  </a:lnTo>
                  <a:lnTo>
                    <a:pt x="5849932" y="483446"/>
                  </a:lnTo>
                  <a:lnTo>
                    <a:pt x="5840819" y="434993"/>
                  </a:lnTo>
                  <a:lnTo>
                    <a:pt x="5831454" y="386561"/>
                  </a:lnTo>
                  <a:lnTo>
                    <a:pt x="5821834" y="338151"/>
                  </a:lnTo>
                  <a:lnTo>
                    <a:pt x="5811961" y="289766"/>
                  </a:lnTo>
                  <a:lnTo>
                    <a:pt x="5801833" y="241404"/>
                  </a:lnTo>
                  <a:lnTo>
                    <a:pt x="5791451" y="193068"/>
                  </a:lnTo>
                  <a:lnTo>
                    <a:pt x="5780815" y="144759"/>
                  </a:lnTo>
                  <a:lnTo>
                    <a:pt x="5769923" y="96476"/>
                  </a:lnTo>
                  <a:lnTo>
                    <a:pt x="5758777" y="48222"/>
                  </a:lnTo>
                  <a:lnTo>
                    <a:pt x="5747374" y="-2"/>
                  </a:lnTo>
                  <a:close/>
                </a:path>
              </a:pathLst>
            </a:custGeom>
            <a:gradFill flip="none" rotWithShape="1">
              <a:gsLst>
                <a:gs pos="81000">
                  <a:srgbClr val="0FC74E">
                    <a:alpha val="73000"/>
                    <a:lumMod val="86000"/>
                  </a:srgbClr>
                </a:gs>
                <a:gs pos="100000">
                  <a:schemeClr val="accent1">
                    <a:lumMod val="95000"/>
                    <a:lumOff val="5000"/>
                    <a:alpha val="60000"/>
                  </a:schemeClr>
                </a:gs>
                <a:gs pos="29000">
                  <a:schemeClr val="accent3">
                    <a:lumMod val="65000"/>
                    <a:alpha val="9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</a:t>
            </a:r>
            <a:r>
              <a:rPr lang="ru-RU" dirty="0" smtClean="0"/>
              <a:t>подключения. СМЭВ </a:t>
            </a:r>
            <a:r>
              <a:rPr lang="ru-RU" dirty="0"/>
              <a:t>3.0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1129705"/>
            <a:ext cx="2135560" cy="660995"/>
          </a:xfrm>
          <a:prstGeom prst="rect">
            <a:avLst/>
          </a:prstGeom>
          <a:gradFill flip="none" rotWithShape="1">
            <a:gsLst>
              <a:gs pos="81000">
                <a:srgbClr val="0FC74E">
                  <a:alpha val="73000"/>
                  <a:lumMod val="86000"/>
                </a:srgbClr>
              </a:gs>
              <a:gs pos="100000">
                <a:schemeClr val="accent1">
                  <a:lumMod val="95000"/>
                  <a:lumOff val="5000"/>
                  <a:alpha val="60000"/>
                </a:schemeClr>
              </a:gs>
              <a:gs pos="29000">
                <a:schemeClr val="accent3">
                  <a:lumMod val="65000"/>
                  <a:alpha val="9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9417" y="1245904"/>
            <a:ext cx="1296144" cy="40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Этапы:</a:t>
            </a:r>
            <a:endParaRPr lang="ru-RU" sz="20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5600" y="1245904"/>
            <a:ext cx="3456000" cy="936000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Регистрация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СМЭВ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9265" y="1421517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5600" y="3424212"/>
            <a:ext cx="3456000" cy="936000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Регистрация информационной системы (ИС) в среде разработки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265" y="3599825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/>
                </a:solidFill>
              </a:rPr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95600" y="2344092"/>
            <a:ext cx="3456000" cy="936000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личный кабинет участника взаимодействия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9265" y="2519705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95600" y="4504332"/>
            <a:ext cx="3456384" cy="936000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тестовой среде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690" y="4679945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/>
                </a:solidFill>
              </a:rPr>
              <a:t>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5600" y="5584452"/>
            <a:ext cx="3456000" cy="936000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продуктивной среде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690" y="5760065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3"/>
                </a:solidFill>
              </a:rPr>
              <a:t>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68008" y="1245904"/>
            <a:ext cx="3456000" cy="936000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настройка адаптера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3098" y="1421517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/>
                </a:solidFill>
              </a:rPr>
              <a:t>6</a:t>
            </a:r>
            <a:endParaRPr lang="ru-RU" sz="3200" b="1" i="1" dirty="0">
              <a:solidFill>
                <a:schemeClr val="accent3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68008" y="2344092"/>
            <a:ext cx="3456000" cy="936000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Эталонное 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эмуляционное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тестирование в тестовой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среде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качестве потребителя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63098" y="2519705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/>
                </a:solidFill>
              </a:rPr>
              <a:t>7</a:t>
            </a:r>
            <a:endParaRPr lang="ru-RU" sz="3200" b="1" i="1" dirty="0">
              <a:solidFill>
                <a:schemeClr val="accent3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68008" y="3424212"/>
            <a:ext cx="3456000" cy="936000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Эталонное тестирование в тестовой среде в качестве поставщика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63098" y="3599825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/>
                </a:solidFill>
              </a:rPr>
              <a:t>8</a:t>
            </a:r>
            <a:endParaRPr lang="ru-RU" sz="3200" b="1" i="1" dirty="0">
              <a:solidFill>
                <a:schemeClr val="accent3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68008" y="4504333"/>
            <a:ext cx="3456000" cy="936000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>
            <a:noFill/>
          </a:ln>
          <a:effectLst>
            <a:outerShdw blurRad="2032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Интеграционное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тестирование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3098" y="4679946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/>
                </a:solidFill>
              </a:rPr>
              <a:t>9</a:t>
            </a:r>
            <a:endParaRPr lang="ru-RU" sz="3200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2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ABC_202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CD247"/>
      </a:accent1>
      <a:accent2>
        <a:srgbClr val="7030A0"/>
      </a:accent2>
      <a:accent3>
        <a:srgbClr val="00B050"/>
      </a:accent3>
      <a:accent4>
        <a:srgbClr val="731F4D"/>
      </a:accent4>
      <a:accent5>
        <a:srgbClr val="FFC000"/>
      </a:accent5>
      <a:accent6>
        <a:srgbClr val="C00000"/>
      </a:accent6>
      <a:hlink>
        <a:srgbClr val="0070C0"/>
      </a:hlink>
      <a:folHlink>
        <a:srgbClr val="00B0F0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d43511a4-be96-459e-bdc2-b5a683fa5e63" Revision="1" Stencil="System.MyShapes" StencilVersion="1.0"/>
</Control>
</file>

<file path=customXml/itemProps1.xml><?xml version="1.0" encoding="utf-8"?>
<ds:datastoreItem xmlns:ds="http://schemas.openxmlformats.org/officeDocument/2006/customXml" ds:itemID="{70CA155D-D24A-4FFF-82E5-2EE388BB61C9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10214</TotalTime>
  <Words>704</Words>
  <Application>Microsoft Office PowerPoint</Application>
  <PresentationFormat>Широкоэкранный</PresentationFormat>
  <Paragraphs>150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ФССП сегодня</vt:lpstr>
      <vt:lpstr>Ключевые проблемы текущего состояния </vt:lpstr>
      <vt:lpstr>КОНЦЕПЦИЯ СУПЕРСЕРВИСА  Цифровое исполнительное производство</vt:lpstr>
      <vt:lpstr>Электронное взаимодействие с ФССП России</vt:lpstr>
      <vt:lpstr>Кабинет ЮЛ на ЕПГУ</vt:lpstr>
      <vt:lpstr>Кабинет ЮЛ на ЕПГУ</vt:lpstr>
      <vt:lpstr>КОНЦЕПЦИЯ СУПЕРСЕРВИСА  Подключение ЮЛ к API ЕПГУ</vt:lpstr>
      <vt:lpstr>Опыт подключения. СМЭВ 3.0</vt:lpstr>
      <vt:lpstr>КОНЦЕПЦИЯ СУПЕРСЕРВИСА  Затраты на подключение</vt:lpstr>
      <vt:lpstr>Законодательные инициативы </vt:lpstr>
      <vt:lpstr>КОНЦЕПЦИЯ СУПЕРСЕРВИСА  Реестр исполнительных документов</vt:lpstr>
      <vt:lpstr>Ключевые показатели суперсервиса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Пучков А.Б.</dc:creator>
  <cp:lastModifiedBy>Тимошенко И.В.</cp:lastModifiedBy>
  <cp:revision>764</cp:revision>
  <cp:lastPrinted>2021-05-27T11:28:24Z</cp:lastPrinted>
  <dcterms:created xsi:type="dcterms:W3CDTF">2019-01-22T08:59:38Z</dcterms:created>
  <dcterms:modified xsi:type="dcterms:W3CDTF">2021-05-27T11:43:37Z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